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0" r:id="rId5"/>
    <p:sldId id="261" r:id="rId6"/>
    <p:sldId id="263" r:id="rId7"/>
    <p:sldId id="262" r:id="rId8"/>
    <p:sldId id="283" r:id="rId9"/>
    <p:sldId id="273" r:id="rId10"/>
    <p:sldId id="271" r:id="rId11"/>
    <p:sldId id="274" r:id="rId12"/>
    <p:sldId id="276" r:id="rId13"/>
    <p:sldId id="277" r:id="rId14"/>
    <p:sldId id="278" r:id="rId15"/>
    <p:sldId id="284" r:id="rId16"/>
    <p:sldId id="279" r:id="rId17"/>
    <p:sldId id="280" r:id="rId18"/>
    <p:sldId id="281" r:id="rId19"/>
    <p:sldId id="282" r:id="rId20"/>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imoto" initials="M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3399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9" d="100"/>
          <a:sy n="79" d="100"/>
        </p:scale>
        <p:origin x="129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0E7F476-9F18-BC49-8DE0-9819970D7A50}" type="datetimeFigureOut">
              <a:rPr kumimoji="1" lang="ja-JP" altLang="en-US" smtClean="0"/>
              <a:t>2023/8/8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AD3853-A66E-6646-88E5-F1080650A934}" type="slidenum">
              <a:rPr kumimoji="1" lang="ja-JP" altLang="en-US" smtClean="0"/>
              <a:t>‹#›</a:t>
            </a:fld>
            <a:endParaRPr kumimoji="1" lang="ja-JP" altLang="en-US"/>
          </a:p>
        </p:txBody>
      </p:sp>
    </p:spTree>
    <p:extLst>
      <p:ext uri="{BB962C8B-B14F-4D97-AF65-F5344CB8AC3E}">
        <p14:creationId xmlns:p14="http://schemas.microsoft.com/office/powerpoint/2010/main" val="56237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E7F476-9F18-BC49-8DE0-9819970D7A50}" type="datetimeFigureOut">
              <a:rPr kumimoji="1" lang="ja-JP" altLang="en-US" smtClean="0"/>
              <a:t>2023/8/8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AD3853-A66E-6646-88E5-F1080650A934}" type="slidenum">
              <a:rPr kumimoji="1" lang="ja-JP" altLang="en-US" smtClean="0"/>
              <a:t>‹#›</a:t>
            </a:fld>
            <a:endParaRPr kumimoji="1" lang="ja-JP" altLang="en-US"/>
          </a:p>
        </p:txBody>
      </p:sp>
    </p:spTree>
    <p:extLst>
      <p:ext uri="{BB962C8B-B14F-4D97-AF65-F5344CB8AC3E}">
        <p14:creationId xmlns:p14="http://schemas.microsoft.com/office/powerpoint/2010/main" val="4025092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E7F476-9F18-BC49-8DE0-9819970D7A50}" type="datetimeFigureOut">
              <a:rPr kumimoji="1" lang="ja-JP" altLang="en-US" smtClean="0"/>
              <a:t>2023/8/8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AD3853-A66E-6646-88E5-F1080650A934}" type="slidenum">
              <a:rPr kumimoji="1" lang="ja-JP" altLang="en-US" smtClean="0"/>
              <a:t>‹#›</a:t>
            </a:fld>
            <a:endParaRPr kumimoji="1" lang="ja-JP" altLang="en-US"/>
          </a:p>
        </p:txBody>
      </p:sp>
    </p:spTree>
    <p:extLst>
      <p:ext uri="{BB962C8B-B14F-4D97-AF65-F5344CB8AC3E}">
        <p14:creationId xmlns:p14="http://schemas.microsoft.com/office/powerpoint/2010/main" val="1836886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記入方法">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8985F5D-F2B2-4D02-8DDB-08A05EA8B89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2829" y="2447421"/>
            <a:ext cx="1909896" cy="3741609"/>
          </a:xfrm>
          <a:prstGeom prst="rect">
            <a:avLst/>
          </a:prstGeom>
          <a:ln>
            <a:solidFill>
              <a:schemeClr val="accent1"/>
            </a:solidFill>
          </a:ln>
        </p:spPr>
      </p:pic>
      <p:sp>
        <p:nvSpPr>
          <p:cNvPr id="4" name="テキスト ボックス 3">
            <a:extLst>
              <a:ext uri="{FF2B5EF4-FFF2-40B4-BE49-F238E27FC236}">
                <a16:creationId xmlns:a16="http://schemas.microsoft.com/office/drawing/2014/main" id="{E8B1F6A7-77DC-418C-960E-BAFE1BAB106B}"/>
              </a:ext>
            </a:extLst>
          </p:cNvPr>
          <p:cNvSpPr txBox="1"/>
          <p:nvPr userDrawn="1"/>
        </p:nvSpPr>
        <p:spPr>
          <a:xfrm>
            <a:off x="2600848" y="3997819"/>
            <a:ext cx="4828652" cy="646331"/>
          </a:xfrm>
          <a:prstGeom prst="rect">
            <a:avLst/>
          </a:prstGeom>
          <a:noFill/>
          <a:ln>
            <a:solidFill>
              <a:schemeClr val="tx1"/>
            </a:solidFill>
            <a:prstDash val="solid"/>
          </a:ln>
        </p:spPr>
        <p:txBody>
          <a:bodyPr wrap="square" rtlCol="0">
            <a:spAutoFit/>
          </a:bodyPr>
          <a:lstStyle/>
          <a:p>
            <a:r>
              <a:rPr kumimoji="1" lang="ja-JP" altLang="en-US" dirty="0"/>
              <a:t>④ 手術記録 用紙１</a:t>
            </a:r>
            <a:endParaRPr kumimoji="1" lang="en-US" altLang="ja-JP" dirty="0"/>
          </a:p>
          <a:p>
            <a:r>
              <a:rPr kumimoji="1" lang="ja-JP" altLang="en-US" dirty="0"/>
              <a:t>　  手術記録 用紙２　を挿入して記入します</a:t>
            </a:r>
          </a:p>
        </p:txBody>
      </p:sp>
      <p:sp>
        <p:nvSpPr>
          <p:cNvPr id="5" name="テキスト ボックス 4">
            <a:extLst>
              <a:ext uri="{FF2B5EF4-FFF2-40B4-BE49-F238E27FC236}">
                <a16:creationId xmlns:a16="http://schemas.microsoft.com/office/drawing/2014/main" id="{9F5CF6CE-2F50-470F-982C-22035D71C3B6}"/>
              </a:ext>
            </a:extLst>
          </p:cNvPr>
          <p:cNvSpPr txBox="1"/>
          <p:nvPr userDrawn="1"/>
        </p:nvSpPr>
        <p:spPr>
          <a:xfrm>
            <a:off x="2591323" y="5117215"/>
            <a:ext cx="4264429" cy="646331"/>
          </a:xfrm>
          <a:prstGeom prst="rect">
            <a:avLst/>
          </a:prstGeom>
          <a:noFill/>
          <a:ln>
            <a:solidFill>
              <a:schemeClr val="tx1"/>
            </a:solidFill>
            <a:prstDash val="solid"/>
          </a:ln>
        </p:spPr>
        <p:txBody>
          <a:bodyPr wrap="square" rtlCol="0">
            <a:spAutoFit/>
          </a:bodyPr>
          <a:lstStyle/>
          <a:p>
            <a:r>
              <a:rPr kumimoji="1" lang="ja-JP" altLang="en-US" dirty="0"/>
              <a:t>⑤ 必要に応じて写真レイアウトを</a:t>
            </a:r>
            <a:endParaRPr kumimoji="1" lang="en-US" altLang="ja-JP" dirty="0"/>
          </a:p>
          <a:p>
            <a:r>
              <a:rPr kumimoji="1" lang="ja-JP" altLang="en-US" dirty="0"/>
              <a:t>　  挿入して記入をします（複数枚可）</a:t>
            </a:r>
          </a:p>
        </p:txBody>
      </p:sp>
      <p:sp>
        <p:nvSpPr>
          <p:cNvPr id="7" name="テキスト ボックス 6">
            <a:extLst>
              <a:ext uri="{FF2B5EF4-FFF2-40B4-BE49-F238E27FC236}">
                <a16:creationId xmlns:a16="http://schemas.microsoft.com/office/drawing/2014/main" id="{FF015AD5-DF7B-4D11-9347-C951B5C3A67E}"/>
              </a:ext>
            </a:extLst>
          </p:cNvPr>
          <p:cNvSpPr txBox="1"/>
          <p:nvPr userDrawn="1"/>
        </p:nvSpPr>
        <p:spPr>
          <a:xfrm>
            <a:off x="3418958" y="1372718"/>
            <a:ext cx="3408219" cy="369332"/>
          </a:xfrm>
          <a:prstGeom prst="rect">
            <a:avLst/>
          </a:prstGeom>
          <a:noFill/>
          <a:ln>
            <a:solidFill>
              <a:schemeClr val="tx1"/>
            </a:solidFill>
            <a:prstDash val="solid"/>
          </a:ln>
        </p:spPr>
        <p:txBody>
          <a:bodyPr wrap="square" rtlCol="0">
            <a:spAutoFit/>
          </a:bodyPr>
          <a:lstStyle/>
          <a:p>
            <a:r>
              <a:rPr kumimoji="1" lang="ja-JP" altLang="en-US" dirty="0"/>
              <a:t>① 一覧表へ概要を記入します</a:t>
            </a:r>
          </a:p>
        </p:txBody>
      </p:sp>
      <p:pic>
        <p:nvPicPr>
          <p:cNvPr id="8" name="図 7">
            <a:extLst>
              <a:ext uri="{FF2B5EF4-FFF2-40B4-BE49-F238E27FC236}">
                <a16:creationId xmlns:a16="http://schemas.microsoft.com/office/drawing/2014/main" id="{2CF7274A-868C-462B-B5BC-3445B4A0D58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2829" y="940126"/>
            <a:ext cx="2715070" cy="1367444"/>
          </a:xfrm>
          <a:prstGeom prst="rect">
            <a:avLst/>
          </a:prstGeom>
          <a:ln>
            <a:solidFill>
              <a:schemeClr val="accent1"/>
            </a:solidFill>
          </a:ln>
        </p:spPr>
      </p:pic>
      <p:sp>
        <p:nvSpPr>
          <p:cNvPr id="9" name="テキスト ボックス 8">
            <a:extLst>
              <a:ext uri="{FF2B5EF4-FFF2-40B4-BE49-F238E27FC236}">
                <a16:creationId xmlns:a16="http://schemas.microsoft.com/office/drawing/2014/main" id="{B99F968D-4CD2-4FB7-8D96-19931BAC0289}"/>
              </a:ext>
            </a:extLst>
          </p:cNvPr>
          <p:cNvSpPr txBox="1"/>
          <p:nvPr userDrawn="1"/>
        </p:nvSpPr>
        <p:spPr>
          <a:xfrm>
            <a:off x="2552011" y="6059818"/>
            <a:ext cx="6887824" cy="646331"/>
          </a:xfrm>
          <a:prstGeom prst="rect">
            <a:avLst/>
          </a:prstGeom>
          <a:noFill/>
        </p:spPr>
        <p:txBody>
          <a:bodyPr wrap="square" rtlCol="0">
            <a:spAutoFit/>
          </a:bodyPr>
          <a:lstStyle/>
          <a:p>
            <a:r>
              <a:rPr kumimoji="1" lang="ja-JP" altLang="en-US" dirty="0">
                <a:solidFill>
                  <a:schemeClr val="tx1"/>
                </a:solidFill>
              </a:rPr>
              <a:t>記入後の研修記録は、左側のセクションを使用して整理して下さい</a:t>
            </a:r>
            <a:endParaRPr kumimoji="1" lang="en-US" altLang="ja-JP" dirty="0">
              <a:solidFill>
                <a:schemeClr val="tx1"/>
              </a:solidFill>
            </a:endParaRPr>
          </a:p>
          <a:p>
            <a:r>
              <a:rPr kumimoji="1" lang="ja-JP" altLang="en-US" dirty="0">
                <a:solidFill>
                  <a:schemeClr val="tx1"/>
                </a:solidFill>
              </a:rPr>
              <a:t>引き続き研修記録を作成する場合は</a:t>
            </a:r>
            <a:r>
              <a:rPr kumimoji="1" lang="ja-JP" altLang="en-US" dirty="0"/>
              <a:t>、①～⑤を繰り返します</a:t>
            </a:r>
          </a:p>
        </p:txBody>
      </p:sp>
      <p:sp>
        <p:nvSpPr>
          <p:cNvPr id="10" name="正方形/長方形 9">
            <a:extLst>
              <a:ext uri="{FF2B5EF4-FFF2-40B4-BE49-F238E27FC236}">
                <a16:creationId xmlns:a16="http://schemas.microsoft.com/office/drawing/2014/main" id="{C6C655D9-FEB8-4B99-AADD-411EA458AAE0}"/>
              </a:ext>
            </a:extLst>
          </p:cNvPr>
          <p:cNvSpPr/>
          <p:nvPr userDrawn="1"/>
        </p:nvSpPr>
        <p:spPr>
          <a:xfrm>
            <a:off x="565267" y="3966608"/>
            <a:ext cx="1280163" cy="703236"/>
          </a:xfrm>
          <a:prstGeom prst="rect">
            <a:avLst/>
          </a:prstGeom>
          <a:noFill/>
          <a:ln w="19050">
            <a:solidFill>
              <a:srgbClr val="00B05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242F3816-BE2A-4BAC-8D2E-81BEAF004C6E}"/>
              </a:ext>
            </a:extLst>
          </p:cNvPr>
          <p:cNvSpPr/>
          <p:nvPr userDrawn="1"/>
        </p:nvSpPr>
        <p:spPr>
          <a:xfrm>
            <a:off x="561423" y="4731308"/>
            <a:ext cx="1800940" cy="1420010"/>
          </a:xfrm>
          <a:prstGeom prst="rect">
            <a:avLst/>
          </a:prstGeom>
          <a:noFill/>
          <a:ln w="19050">
            <a:solidFill>
              <a:srgbClr val="00B05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8456BB2D-8BAF-4B6B-BC95-DBB8FDE9EC2C}"/>
              </a:ext>
            </a:extLst>
          </p:cNvPr>
          <p:cNvSpPr txBox="1"/>
          <p:nvPr userDrawn="1"/>
        </p:nvSpPr>
        <p:spPr>
          <a:xfrm>
            <a:off x="630358" y="1336043"/>
            <a:ext cx="399011" cy="369332"/>
          </a:xfrm>
          <a:prstGeom prst="rect">
            <a:avLst/>
          </a:prstGeom>
          <a:noFill/>
        </p:spPr>
        <p:txBody>
          <a:bodyPr wrap="square" rtlCol="0">
            <a:spAutoFit/>
          </a:bodyPr>
          <a:lstStyle/>
          <a:p>
            <a:r>
              <a:rPr kumimoji="1" lang="ja-JP" altLang="en-US" b="1" dirty="0"/>
              <a:t>①</a:t>
            </a:r>
          </a:p>
        </p:txBody>
      </p:sp>
      <p:sp>
        <p:nvSpPr>
          <p:cNvPr id="14" name="テキスト ボックス 13">
            <a:extLst>
              <a:ext uri="{FF2B5EF4-FFF2-40B4-BE49-F238E27FC236}">
                <a16:creationId xmlns:a16="http://schemas.microsoft.com/office/drawing/2014/main" id="{5C3EE43D-5B1D-47BF-86DD-4A623D53716D}"/>
              </a:ext>
            </a:extLst>
          </p:cNvPr>
          <p:cNvSpPr txBox="1"/>
          <p:nvPr userDrawn="1"/>
        </p:nvSpPr>
        <p:spPr>
          <a:xfrm>
            <a:off x="518846" y="3938901"/>
            <a:ext cx="399011" cy="369332"/>
          </a:xfrm>
          <a:prstGeom prst="rect">
            <a:avLst/>
          </a:prstGeom>
          <a:noFill/>
        </p:spPr>
        <p:txBody>
          <a:bodyPr wrap="square" rtlCol="0">
            <a:spAutoFit/>
          </a:bodyPr>
          <a:lstStyle/>
          <a:p>
            <a:r>
              <a:rPr kumimoji="1" lang="ja-JP" altLang="en-US" b="1" dirty="0"/>
              <a:t>④</a:t>
            </a:r>
          </a:p>
        </p:txBody>
      </p:sp>
      <p:sp>
        <p:nvSpPr>
          <p:cNvPr id="15" name="正方形/長方形 14">
            <a:extLst>
              <a:ext uri="{FF2B5EF4-FFF2-40B4-BE49-F238E27FC236}">
                <a16:creationId xmlns:a16="http://schemas.microsoft.com/office/drawing/2014/main" id="{BEEF148C-F8B2-405F-91C4-9A24344F0275}"/>
              </a:ext>
            </a:extLst>
          </p:cNvPr>
          <p:cNvSpPr/>
          <p:nvPr userDrawn="1"/>
        </p:nvSpPr>
        <p:spPr>
          <a:xfrm>
            <a:off x="675503" y="1349279"/>
            <a:ext cx="2491649" cy="933736"/>
          </a:xfrm>
          <a:prstGeom prst="rect">
            <a:avLst/>
          </a:prstGeom>
          <a:noFill/>
          <a:ln w="19050">
            <a:solidFill>
              <a:srgbClr val="00B05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0D8F46AE-FA3E-479B-91C0-26ED6B9E45A4}"/>
              </a:ext>
            </a:extLst>
          </p:cNvPr>
          <p:cNvSpPr txBox="1"/>
          <p:nvPr userDrawn="1"/>
        </p:nvSpPr>
        <p:spPr>
          <a:xfrm>
            <a:off x="2609161" y="2537123"/>
            <a:ext cx="4156364" cy="369332"/>
          </a:xfrm>
          <a:prstGeom prst="rect">
            <a:avLst/>
          </a:prstGeom>
          <a:noFill/>
          <a:ln>
            <a:solidFill>
              <a:schemeClr val="tx1"/>
            </a:solidFill>
            <a:prstDash val="solid"/>
          </a:ln>
        </p:spPr>
        <p:txBody>
          <a:bodyPr wrap="square" rtlCol="0">
            <a:spAutoFit/>
          </a:bodyPr>
          <a:lstStyle/>
          <a:p>
            <a:r>
              <a:rPr kumimoji="1" lang="ja-JP" altLang="en-US" dirty="0"/>
              <a:t>② 挿入をクリックします</a:t>
            </a:r>
          </a:p>
        </p:txBody>
      </p:sp>
      <p:sp>
        <p:nvSpPr>
          <p:cNvPr id="17" name="正方形/長方形 16">
            <a:extLst>
              <a:ext uri="{FF2B5EF4-FFF2-40B4-BE49-F238E27FC236}">
                <a16:creationId xmlns:a16="http://schemas.microsoft.com/office/drawing/2014/main" id="{21778F3F-4275-4AB1-B6FF-74F6F08CDCBB}"/>
              </a:ext>
            </a:extLst>
          </p:cNvPr>
          <p:cNvSpPr/>
          <p:nvPr userDrawn="1"/>
        </p:nvSpPr>
        <p:spPr>
          <a:xfrm>
            <a:off x="537769" y="3020412"/>
            <a:ext cx="275469" cy="204927"/>
          </a:xfrm>
          <a:prstGeom prst="rect">
            <a:avLst/>
          </a:prstGeom>
          <a:noFill/>
          <a:ln w="19050">
            <a:solidFill>
              <a:srgbClr val="00B05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5D08CBCA-96CC-4EB1-8A5E-932931D39441}"/>
              </a:ext>
            </a:extLst>
          </p:cNvPr>
          <p:cNvSpPr txBox="1"/>
          <p:nvPr userDrawn="1"/>
        </p:nvSpPr>
        <p:spPr>
          <a:xfrm>
            <a:off x="346124" y="2786510"/>
            <a:ext cx="399011" cy="369332"/>
          </a:xfrm>
          <a:prstGeom prst="rect">
            <a:avLst/>
          </a:prstGeom>
          <a:noFill/>
        </p:spPr>
        <p:txBody>
          <a:bodyPr wrap="square" rtlCol="0">
            <a:spAutoFit/>
          </a:bodyPr>
          <a:lstStyle/>
          <a:p>
            <a:r>
              <a:rPr kumimoji="1" lang="ja-JP" altLang="en-US" b="1" dirty="0"/>
              <a:t>③</a:t>
            </a:r>
          </a:p>
        </p:txBody>
      </p:sp>
      <p:sp>
        <p:nvSpPr>
          <p:cNvPr id="19" name="テキスト ボックス 18">
            <a:extLst>
              <a:ext uri="{FF2B5EF4-FFF2-40B4-BE49-F238E27FC236}">
                <a16:creationId xmlns:a16="http://schemas.microsoft.com/office/drawing/2014/main" id="{9A4BC595-6809-4A0F-A995-1858240DF545}"/>
              </a:ext>
            </a:extLst>
          </p:cNvPr>
          <p:cNvSpPr txBox="1"/>
          <p:nvPr userDrawn="1"/>
        </p:nvSpPr>
        <p:spPr>
          <a:xfrm>
            <a:off x="504517" y="4705864"/>
            <a:ext cx="399011" cy="369332"/>
          </a:xfrm>
          <a:prstGeom prst="rect">
            <a:avLst/>
          </a:prstGeom>
          <a:noFill/>
        </p:spPr>
        <p:txBody>
          <a:bodyPr wrap="square" rtlCol="0">
            <a:spAutoFit/>
          </a:bodyPr>
          <a:lstStyle/>
          <a:p>
            <a:r>
              <a:rPr kumimoji="1" lang="ja-JP" altLang="en-US" b="1" dirty="0"/>
              <a:t>⑤</a:t>
            </a:r>
          </a:p>
        </p:txBody>
      </p:sp>
      <p:sp>
        <p:nvSpPr>
          <p:cNvPr id="20" name="テキスト ボックス 19">
            <a:extLst>
              <a:ext uri="{FF2B5EF4-FFF2-40B4-BE49-F238E27FC236}">
                <a16:creationId xmlns:a16="http://schemas.microsoft.com/office/drawing/2014/main" id="{CD70D83A-C785-4B77-B0B0-510C256E742F}"/>
              </a:ext>
            </a:extLst>
          </p:cNvPr>
          <p:cNvSpPr txBox="1"/>
          <p:nvPr userDrawn="1"/>
        </p:nvSpPr>
        <p:spPr>
          <a:xfrm>
            <a:off x="2609161" y="3017815"/>
            <a:ext cx="4156364" cy="369332"/>
          </a:xfrm>
          <a:prstGeom prst="rect">
            <a:avLst/>
          </a:prstGeom>
          <a:noFill/>
          <a:ln>
            <a:solidFill>
              <a:schemeClr val="tx1"/>
            </a:solidFill>
            <a:prstDash val="solid"/>
          </a:ln>
        </p:spPr>
        <p:txBody>
          <a:bodyPr wrap="square" rtlCol="0">
            <a:spAutoFit/>
          </a:bodyPr>
          <a:lstStyle/>
          <a:p>
            <a:r>
              <a:rPr kumimoji="1" lang="ja-JP" altLang="en-US" dirty="0"/>
              <a:t>③ </a:t>
            </a:r>
            <a:r>
              <a:rPr kumimoji="1" lang="en-US" altLang="ja-JP" dirty="0"/>
              <a:t>[</a:t>
            </a:r>
            <a:r>
              <a:rPr kumimoji="1" lang="ja-JP" altLang="en-US" dirty="0"/>
              <a:t>新しいスライド▼</a:t>
            </a:r>
            <a:r>
              <a:rPr kumimoji="1" lang="en-US" altLang="ja-JP" dirty="0"/>
              <a:t>]</a:t>
            </a:r>
            <a:r>
              <a:rPr kumimoji="1" lang="ja-JP" altLang="en-US" dirty="0"/>
              <a:t>　をクリックします</a:t>
            </a:r>
          </a:p>
        </p:txBody>
      </p:sp>
      <p:sp>
        <p:nvSpPr>
          <p:cNvPr id="21" name="正方形/長方形 20">
            <a:extLst>
              <a:ext uri="{FF2B5EF4-FFF2-40B4-BE49-F238E27FC236}">
                <a16:creationId xmlns:a16="http://schemas.microsoft.com/office/drawing/2014/main" id="{08D5724B-8F87-4DF1-8CDE-4155C229AE70}"/>
              </a:ext>
            </a:extLst>
          </p:cNvPr>
          <p:cNvSpPr/>
          <p:nvPr userDrawn="1"/>
        </p:nvSpPr>
        <p:spPr>
          <a:xfrm>
            <a:off x="1482098" y="2621082"/>
            <a:ext cx="275469" cy="237706"/>
          </a:xfrm>
          <a:prstGeom prst="rect">
            <a:avLst/>
          </a:prstGeom>
          <a:noFill/>
          <a:ln w="19050">
            <a:solidFill>
              <a:srgbClr val="00B05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11300C7D-6781-4A82-B75A-FFA5ED0358C3}"/>
              </a:ext>
            </a:extLst>
          </p:cNvPr>
          <p:cNvSpPr txBox="1"/>
          <p:nvPr userDrawn="1"/>
        </p:nvSpPr>
        <p:spPr>
          <a:xfrm>
            <a:off x="1268404" y="2403098"/>
            <a:ext cx="399011" cy="369332"/>
          </a:xfrm>
          <a:prstGeom prst="rect">
            <a:avLst/>
          </a:prstGeom>
          <a:noFill/>
        </p:spPr>
        <p:txBody>
          <a:bodyPr wrap="square" rtlCol="0">
            <a:spAutoFit/>
          </a:bodyPr>
          <a:lstStyle/>
          <a:p>
            <a:r>
              <a:rPr kumimoji="1" lang="ja-JP" altLang="en-US" b="1" dirty="0"/>
              <a:t>②</a:t>
            </a:r>
          </a:p>
        </p:txBody>
      </p:sp>
      <p:sp>
        <p:nvSpPr>
          <p:cNvPr id="25" name="テキスト ボックス 24">
            <a:extLst>
              <a:ext uri="{FF2B5EF4-FFF2-40B4-BE49-F238E27FC236}">
                <a16:creationId xmlns:a16="http://schemas.microsoft.com/office/drawing/2014/main" id="{4F09FB8E-F2C7-4C0A-B928-EB001A25A359}"/>
              </a:ext>
            </a:extLst>
          </p:cNvPr>
          <p:cNvSpPr txBox="1"/>
          <p:nvPr userDrawn="1"/>
        </p:nvSpPr>
        <p:spPr>
          <a:xfrm>
            <a:off x="2751513" y="386026"/>
            <a:ext cx="3158836" cy="369332"/>
          </a:xfrm>
          <a:prstGeom prst="rect">
            <a:avLst/>
          </a:prstGeom>
          <a:noFill/>
        </p:spPr>
        <p:txBody>
          <a:bodyPr wrap="square" rtlCol="0">
            <a:spAutoFit/>
          </a:bodyPr>
          <a:lstStyle/>
          <a:p>
            <a:r>
              <a:rPr kumimoji="1" lang="en-US" altLang="ja-JP" u="sng" dirty="0"/>
              <a:t>10</a:t>
            </a:r>
            <a:r>
              <a:rPr kumimoji="1" lang="ja-JP" altLang="en-US" u="sng" dirty="0"/>
              <a:t>症例 研修記録の記入方法</a:t>
            </a:r>
          </a:p>
        </p:txBody>
      </p:sp>
      <p:cxnSp>
        <p:nvCxnSpPr>
          <p:cNvPr id="6" name="直線コネクタ 5">
            <a:extLst>
              <a:ext uri="{FF2B5EF4-FFF2-40B4-BE49-F238E27FC236}">
                <a16:creationId xmlns:a16="http://schemas.microsoft.com/office/drawing/2014/main" id="{DD93F91A-3963-4F80-973D-147186A2C5D8}"/>
              </a:ext>
            </a:extLst>
          </p:cNvPr>
          <p:cNvCxnSpPr>
            <a:stCxn id="16" idx="1"/>
            <a:endCxn id="21" idx="3"/>
          </p:cNvCxnSpPr>
          <p:nvPr userDrawn="1"/>
        </p:nvCxnSpPr>
        <p:spPr>
          <a:xfrm flipH="1">
            <a:off x="1757567" y="2721789"/>
            <a:ext cx="851594" cy="1814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直線コネクタ 22">
            <a:extLst>
              <a:ext uri="{FF2B5EF4-FFF2-40B4-BE49-F238E27FC236}">
                <a16:creationId xmlns:a16="http://schemas.microsoft.com/office/drawing/2014/main" id="{FB84B54A-5BD1-4C5B-9238-AA2E262B8C86}"/>
              </a:ext>
            </a:extLst>
          </p:cNvPr>
          <p:cNvCxnSpPr>
            <a:stCxn id="7" idx="1"/>
            <a:endCxn id="15" idx="3"/>
          </p:cNvCxnSpPr>
          <p:nvPr userDrawn="1"/>
        </p:nvCxnSpPr>
        <p:spPr>
          <a:xfrm flipH="1">
            <a:off x="3167152" y="1557384"/>
            <a:ext cx="251806" cy="25876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直線コネクタ 25">
            <a:extLst>
              <a:ext uri="{FF2B5EF4-FFF2-40B4-BE49-F238E27FC236}">
                <a16:creationId xmlns:a16="http://schemas.microsoft.com/office/drawing/2014/main" id="{536CA932-6568-4A27-9AC3-6CA19B0FF976}"/>
              </a:ext>
            </a:extLst>
          </p:cNvPr>
          <p:cNvCxnSpPr>
            <a:stCxn id="20" idx="1"/>
            <a:endCxn id="17" idx="3"/>
          </p:cNvCxnSpPr>
          <p:nvPr userDrawn="1"/>
        </p:nvCxnSpPr>
        <p:spPr>
          <a:xfrm flipH="1" flipV="1">
            <a:off x="813238" y="3122876"/>
            <a:ext cx="1795923" cy="7960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直線コネクタ 27">
            <a:extLst>
              <a:ext uri="{FF2B5EF4-FFF2-40B4-BE49-F238E27FC236}">
                <a16:creationId xmlns:a16="http://schemas.microsoft.com/office/drawing/2014/main" id="{FF8FDB55-88FB-4A1C-8AE6-E87682BB142F}"/>
              </a:ext>
            </a:extLst>
          </p:cNvPr>
          <p:cNvCxnSpPr>
            <a:stCxn id="4" idx="1"/>
            <a:endCxn id="10" idx="3"/>
          </p:cNvCxnSpPr>
          <p:nvPr userDrawn="1"/>
        </p:nvCxnSpPr>
        <p:spPr>
          <a:xfrm flipH="1" flipV="1">
            <a:off x="1845430" y="4318226"/>
            <a:ext cx="755418" cy="275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直線コネクタ 29">
            <a:extLst>
              <a:ext uri="{FF2B5EF4-FFF2-40B4-BE49-F238E27FC236}">
                <a16:creationId xmlns:a16="http://schemas.microsoft.com/office/drawing/2014/main" id="{CA6B3F8D-0FC3-4ECE-A06F-A63ED55B4BB5}"/>
              </a:ext>
            </a:extLst>
          </p:cNvPr>
          <p:cNvCxnSpPr>
            <a:cxnSpLocks/>
            <a:stCxn id="5" idx="1"/>
            <a:endCxn id="11" idx="3"/>
          </p:cNvCxnSpPr>
          <p:nvPr userDrawn="1"/>
        </p:nvCxnSpPr>
        <p:spPr>
          <a:xfrm flipH="1">
            <a:off x="2362363" y="5440381"/>
            <a:ext cx="228960" cy="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9441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E7F476-9F18-BC49-8DE0-9819970D7A50}" type="datetimeFigureOut">
              <a:rPr kumimoji="1" lang="ja-JP" altLang="en-US" smtClean="0"/>
              <a:t>2023/8/8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AD3853-A66E-6646-88E5-F1080650A934}" type="slidenum">
              <a:rPr kumimoji="1" lang="ja-JP" altLang="en-US" smtClean="0"/>
              <a:t>‹#›</a:t>
            </a:fld>
            <a:endParaRPr kumimoji="1" lang="ja-JP" altLang="en-US"/>
          </a:p>
        </p:txBody>
      </p:sp>
    </p:spTree>
    <p:extLst>
      <p:ext uri="{BB962C8B-B14F-4D97-AF65-F5344CB8AC3E}">
        <p14:creationId xmlns:p14="http://schemas.microsoft.com/office/powerpoint/2010/main" val="2438266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0E7F476-9F18-BC49-8DE0-9819970D7A50}" type="datetimeFigureOut">
              <a:rPr kumimoji="1" lang="ja-JP" altLang="en-US" smtClean="0"/>
              <a:t>2023/8/8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AD3853-A66E-6646-88E5-F1080650A934}" type="slidenum">
              <a:rPr kumimoji="1" lang="ja-JP" altLang="en-US" smtClean="0"/>
              <a:t>‹#›</a:t>
            </a:fld>
            <a:endParaRPr kumimoji="1" lang="ja-JP" altLang="en-US"/>
          </a:p>
        </p:txBody>
      </p:sp>
    </p:spTree>
    <p:extLst>
      <p:ext uri="{BB962C8B-B14F-4D97-AF65-F5344CB8AC3E}">
        <p14:creationId xmlns:p14="http://schemas.microsoft.com/office/powerpoint/2010/main" val="3538239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0E7F476-9F18-BC49-8DE0-9819970D7A50}" type="datetimeFigureOut">
              <a:rPr kumimoji="1" lang="ja-JP" altLang="en-US" smtClean="0"/>
              <a:t>2023/8/8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5AD3853-A66E-6646-88E5-F1080650A934}" type="slidenum">
              <a:rPr kumimoji="1" lang="ja-JP" altLang="en-US" smtClean="0"/>
              <a:t>‹#›</a:t>
            </a:fld>
            <a:endParaRPr kumimoji="1" lang="ja-JP" altLang="en-US"/>
          </a:p>
        </p:txBody>
      </p:sp>
    </p:spTree>
    <p:extLst>
      <p:ext uri="{BB962C8B-B14F-4D97-AF65-F5344CB8AC3E}">
        <p14:creationId xmlns:p14="http://schemas.microsoft.com/office/powerpoint/2010/main" val="2460176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0E7F476-9F18-BC49-8DE0-9819970D7A50}" type="datetimeFigureOut">
              <a:rPr kumimoji="1" lang="ja-JP" altLang="en-US" smtClean="0"/>
              <a:t>2023/8/8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5AD3853-A66E-6646-88E5-F1080650A934}" type="slidenum">
              <a:rPr kumimoji="1" lang="ja-JP" altLang="en-US" smtClean="0"/>
              <a:t>‹#›</a:t>
            </a:fld>
            <a:endParaRPr kumimoji="1" lang="ja-JP" altLang="en-US"/>
          </a:p>
        </p:txBody>
      </p:sp>
    </p:spTree>
    <p:extLst>
      <p:ext uri="{BB962C8B-B14F-4D97-AF65-F5344CB8AC3E}">
        <p14:creationId xmlns:p14="http://schemas.microsoft.com/office/powerpoint/2010/main" val="2757496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0E7F476-9F18-BC49-8DE0-9819970D7A50}" type="datetimeFigureOut">
              <a:rPr kumimoji="1" lang="ja-JP" altLang="en-US" smtClean="0"/>
              <a:t>2023/8/8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5AD3853-A66E-6646-88E5-F1080650A934}" type="slidenum">
              <a:rPr kumimoji="1" lang="ja-JP" altLang="en-US" smtClean="0"/>
              <a:t>‹#›</a:t>
            </a:fld>
            <a:endParaRPr kumimoji="1" lang="ja-JP" altLang="en-US"/>
          </a:p>
        </p:txBody>
      </p:sp>
    </p:spTree>
    <p:extLst>
      <p:ext uri="{BB962C8B-B14F-4D97-AF65-F5344CB8AC3E}">
        <p14:creationId xmlns:p14="http://schemas.microsoft.com/office/powerpoint/2010/main" val="4272373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0E7F476-9F18-BC49-8DE0-9819970D7A50}" type="datetimeFigureOut">
              <a:rPr kumimoji="1" lang="ja-JP" altLang="en-US" smtClean="0"/>
              <a:t>2023/8/8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5AD3853-A66E-6646-88E5-F1080650A934}" type="slidenum">
              <a:rPr kumimoji="1" lang="ja-JP" altLang="en-US" smtClean="0"/>
              <a:t>‹#›</a:t>
            </a:fld>
            <a:endParaRPr kumimoji="1" lang="ja-JP" altLang="en-US"/>
          </a:p>
        </p:txBody>
      </p:sp>
    </p:spTree>
    <p:extLst>
      <p:ext uri="{BB962C8B-B14F-4D97-AF65-F5344CB8AC3E}">
        <p14:creationId xmlns:p14="http://schemas.microsoft.com/office/powerpoint/2010/main" val="338343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0E7F476-9F18-BC49-8DE0-9819970D7A50}" type="datetimeFigureOut">
              <a:rPr kumimoji="1" lang="ja-JP" altLang="en-US" smtClean="0"/>
              <a:t>2023/8/8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5AD3853-A66E-6646-88E5-F1080650A934}" type="slidenum">
              <a:rPr kumimoji="1" lang="ja-JP" altLang="en-US" smtClean="0"/>
              <a:t>‹#›</a:t>
            </a:fld>
            <a:endParaRPr kumimoji="1" lang="ja-JP" altLang="en-US"/>
          </a:p>
        </p:txBody>
      </p:sp>
    </p:spTree>
    <p:extLst>
      <p:ext uri="{BB962C8B-B14F-4D97-AF65-F5344CB8AC3E}">
        <p14:creationId xmlns:p14="http://schemas.microsoft.com/office/powerpoint/2010/main" val="197138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0E7F476-9F18-BC49-8DE0-9819970D7A50}" type="datetimeFigureOut">
              <a:rPr kumimoji="1" lang="ja-JP" altLang="en-US" smtClean="0"/>
              <a:t>2023/8/8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5AD3853-A66E-6646-88E5-F1080650A934}" type="slidenum">
              <a:rPr kumimoji="1" lang="ja-JP" altLang="en-US" smtClean="0"/>
              <a:t>‹#›</a:t>
            </a:fld>
            <a:endParaRPr kumimoji="1" lang="ja-JP" altLang="en-US"/>
          </a:p>
        </p:txBody>
      </p:sp>
    </p:spTree>
    <p:extLst>
      <p:ext uri="{BB962C8B-B14F-4D97-AF65-F5344CB8AC3E}">
        <p14:creationId xmlns:p14="http://schemas.microsoft.com/office/powerpoint/2010/main" val="3658893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E7F476-9F18-BC49-8DE0-9819970D7A50}" type="datetimeFigureOut">
              <a:rPr kumimoji="1" lang="ja-JP" altLang="en-US" smtClean="0"/>
              <a:t>2023/8/8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D3853-A66E-6646-88E5-F1080650A934}" type="slidenum">
              <a:rPr kumimoji="1" lang="ja-JP" altLang="en-US" smtClean="0"/>
              <a:t>‹#›</a:t>
            </a:fld>
            <a:endParaRPr kumimoji="1" lang="ja-JP" altLang="en-US"/>
          </a:p>
        </p:txBody>
      </p:sp>
    </p:spTree>
    <p:extLst>
      <p:ext uri="{BB962C8B-B14F-4D97-AF65-F5344CB8AC3E}">
        <p14:creationId xmlns:p14="http://schemas.microsoft.com/office/powerpoint/2010/main" val="1637691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専門医申請書類電子化版</a:t>
            </a:r>
            <a:br>
              <a:rPr lang="en-US" altLang="ja-JP" dirty="0"/>
            </a:br>
            <a:r>
              <a:rPr lang="ja-JP" altLang="en-US" dirty="0"/>
              <a:t>記入と書類作成の</a:t>
            </a:r>
            <a:r>
              <a:rPr lang="en-US" altLang="ja-JP" dirty="0"/>
              <a:t>Tips</a:t>
            </a:r>
            <a:endParaRPr kumimoji="1" lang="ja-JP" altLang="en-US" dirty="0"/>
          </a:p>
        </p:txBody>
      </p:sp>
      <p:sp>
        <p:nvSpPr>
          <p:cNvPr id="3" name="サブタイトル 2"/>
          <p:cNvSpPr>
            <a:spLocks noGrp="1"/>
          </p:cNvSpPr>
          <p:nvPr>
            <p:ph type="subTitle" idx="1"/>
          </p:nvPr>
        </p:nvSpPr>
        <p:spPr/>
        <p:txBody>
          <a:bodyPr/>
          <a:lstStyle/>
          <a:p>
            <a:r>
              <a:rPr kumimoji="1" lang="ja-JP" altLang="en-US" dirty="0"/>
              <a:t>専門医認定委員会</a:t>
            </a:r>
            <a:endParaRPr kumimoji="1" lang="en-US" altLang="ja-JP" dirty="0"/>
          </a:p>
        </p:txBody>
      </p:sp>
    </p:spTree>
    <p:extLst>
      <p:ext uri="{BB962C8B-B14F-4D97-AF65-F5344CB8AC3E}">
        <p14:creationId xmlns:p14="http://schemas.microsoft.com/office/powerpoint/2010/main" val="2278241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１０症例</a:t>
            </a:r>
          </a:p>
        </p:txBody>
      </p:sp>
      <p:sp>
        <p:nvSpPr>
          <p:cNvPr id="3" name="コンテンツ プレースホルダー 2"/>
          <p:cNvSpPr>
            <a:spLocks noGrp="1"/>
          </p:cNvSpPr>
          <p:nvPr>
            <p:ph idx="1"/>
          </p:nvPr>
        </p:nvSpPr>
        <p:spPr/>
        <p:txBody>
          <a:bodyPr>
            <a:normAutofit/>
          </a:bodyPr>
          <a:lstStyle/>
          <a:p>
            <a:r>
              <a:rPr kumimoji="1" lang="en-US" altLang="ja-JP" dirty="0"/>
              <a:t>10</a:t>
            </a:r>
            <a:r>
              <a:rPr lang="ja-JP" altLang="en-US" dirty="0"/>
              <a:t>症例はパワーポイントファイルでの提出となります。</a:t>
            </a:r>
            <a:endParaRPr lang="en-US" altLang="ja-JP" dirty="0"/>
          </a:p>
          <a:p>
            <a:r>
              <a:rPr lang="ja-JP" altLang="en-US" dirty="0"/>
              <a:t>ファイルの冒頭に示される指示に従って入力してください。</a:t>
            </a:r>
            <a:endParaRPr lang="en-US" altLang="ja-JP" dirty="0"/>
          </a:p>
          <a:p>
            <a:r>
              <a:rPr lang="ja-JP" altLang="en-US" dirty="0"/>
              <a:t>手術記録用紙１→手術記録用紙２→手術記録用紙３（写真）・・・の順に作成してください</a:t>
            </a:r>
            <a:endParaRPr lang="en-US" altLang="ja-JP" dirty="0"/>
          </a:p>
          <a:p>
            <a:r>
              <a:rPr lang="ja-JP" altLang="en-US" sz="2400" dirty="0"/>
              <a:t>１症例につきシートを複数枚使っても問題ございません</a:t>
            </a:r>
            <a:endParaRPr lang="en-US" altLang="ja-JP" sz="2400" dirty="0"/>
          </a:p>
          <a:p>
            <a:pPr marL="0" indent="0">
              <a:buNone/>
            </a:pPr>
            <a:r>
              <a:rPr lang="ja-JP" altLang="en-US" sz="1800" dirty="0"/>
              <a:t>　　（例：記録用紙１が</a:t>
            </a:r>
            <a:r>
              <a:rPr lang="en-US" altLang="ja-JP" sz="1800" dirty="0"/>
              <a:t>1</a:t>
            </a:r>
            <a:r>
              <a:rPr lang="ja-JP" altLang="en-US" sz="1800" dirty="0"/>
              <a:t>枚、記録用紙２が</a:t>
            </a:r>
            <a:r>
              <a:rPr lang="en-US" altLang="ja-JP" sz="1800" dirty="0"/>
              <a:t>2</a:t>
            </a:r>
            <a:r>
              <a:rPr lang="ja-JP" altLang="en-US" sz="1800" dirty="0"/>
              <a:t>枚、記録用紙３が</a:t>
            </a:r>
            <a:r>
              <a:rPr lang="en-US" altLang="ja-JP" sz="1800" dirty="0"/>
              <a:t>2</a:t>
            </a:r>
            <a:r>
              <a:rPr lang="ja-JP" altLang="en-US" sz="1800" dirty="0"/>
              <a:t>枚で</a:t>
            </a:r>
            <a:r>
              <a:rPr lang="en-US" altLang="ja-JP" sz="1800" dirty="0"/>
              <a:t>1</a:t>
            </a:r>
            <a:r>
              <a:rPr lang="ja-JP" altLang="en-US" sz="1800" dirty="0"/>
              <a:t>症例分など）</a:t>
            </a:r>
            <a:endParaRPr lang="en-US" altLang="ja-JP" sz="1800" dirty="0"/>
          </a:p>
          <a:p>
            <a:endParaRPr lang="en-US" altLang="ja-JP" dirty="0"/>
          </a:p>
          <a:p>
            <a:endParaRPr kumimoji="1" lang="en-US" altLang="ja-JP" dirty="0"/>
          </a:p>
        </p:txBody>
      </p:sp>
    </p:spTree>
    <p:extLst>
      <p:ext uri="{BB962C8B-B14F-4D97-AF65-F5344CB8AC3E}">
        <p14:creationId xmlns:p14="http://schemas.microsoft.com/office/powerpoint/2010/main" val="3519980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0140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１０症例</a:t>
            </a:r>
          </a:p>
        </p:txBody>
      </p:sp>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08013" y="2994974"/>
            <a:ext cx="5001622" cy="2840824"/>
          </a:xfrm>
          <a:prstGeom prst="rect">
            <a:avLst/>
          </a:prstGeom>
        </p:spPr>
      </p:pic>
      <p:cxnSp>
        <p:nvCxnSpPr>
          <p:cNvPr id="5" name="直線矢印コネクタ 4"/>
          <p:cNvCxnSpPr/>
          <p:nvPr/>
        </p:nvCxnSpPr>
        <p:spPr>
          <a:xfrm>
            <a:off x="1335512" y="2704119"/>
            <a:ext cx="1152206" cy="8836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p:nvSpPr>
        <p:spPr>
          <a:xfrm>
            <a:off x="391734" y="1780789"/>
            <a:ext cx="7426131" cy="923330"/>
          </a:xfrm>
          <a:prstGeom prst="rect">
            <a:avLst/>
          </a:prstGeom>
          <a:noFill/>
        </p:spPr>
        <p:txBody>
          <a:bodyPr wrap="none" rtlCol="0">
            <a:spAutoFit/>
          </a:bodyPr>
          <a:lstStyle/>
          <a:p>
            <a:r>
              <a:rPr lang="ja-JP" altLang="en-US" dirty="0"/>
              <a:t>書類作成に必要な</a:t>
            </a:r>
            <a:r>
              <a:rPr lang="ja-JP" altLang="en-US"/>
              <a:t>レイアウトが用意されて</a:t>
            </a:r>
            <a:r>
              <a:rPr lang="ja-JP" altLang="en-US" dirty="0"/>
              <a:t>います。</a:t>
            </a:r>
          </a:p>
          <a:p>
            <a:r>
              <a:rPr kumimoji="1" lang="ja-JP" altLang="en-US" dirty="0"/>
              <a:t>症例写真の提示は</a:t>
            </a:r>
            <a:r>
              <a:rPr lang="en-US" altLang="ja-JP" dirty="0"/>
              <a:t>4</a:t>
            </a:r>
            <a:r>
              <a:rPr lang="ja-JP" altLang="en-US" dirty="0"/>
              <a:t>種類のレイアウトから選んでください。</a:t>
            </a:r>
            <a:endParaRPr lang="en-US" altLang="ja-JP" dirty="0"/>
          </a:p>
          <a:p>
            <a:r>
              <a:rPr kumimoji="1" lang="ja-JP" altLang="en-US" dirty="0"/>
              <a:t>必要事項が記入されていれば、レイアウトをある程度変更しても構いません</a:t>
            </a:r>
            <a:endParaRPr kumimoji="1" lang="en-US" altLang="ja-JP" dirty="0"/>
          </a:p>
        </p:txBody>
      </p:sp>
      <p:sp>
        <p:nvSpPr>
          <p:cNvPr id="7" name="円/楕円 6"/>
          <p:cNvSpPr/>
          <p:nvPr/>
        </p:nvSpPr>
        <p:spPr>
          <a:xfrm>
            <a:off x="1754496" y="3365167"/>
            <a:ext cx="2029454" cy="166294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flipV="1">
            <a:off x="3513025" y="3757988"/>
            <a:ext cx="2941948" cy="23485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p:nvPr/>
        </p:nvCxnSpPr>
        <p:spPr>
          <a:xfrm flipV="1">
            <a:off x="3513025" y="3834808"/>
            <a:ext cx="748828" cy="2271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p:nvPr/>
        </p:nvCxnSpPr>
        <p:spPr>
          <a:xfrm flipV="1">
            <a:off x="3513025" y="3834808"/>
            <a:ext cx="1831706" cy="2271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2020744" y="6191462"/>
            <a:ext cx="6647974" cy="369332"/>
          </a:xfrm>
          <a:prstGeom prst="rect">
            <a:avLst/>
          </a:prstGeom>
          <a:noFill/>
        </p:spPr>
        <p:txBody>
          <a:bodyPr wrap="none" rtlCol="0">
            <a:spAutoFit/>
          </a:bodyPr>
          <a:lstStyle/>
          <a:p>
            <a:r>
              <a:rPr kumimoji="1" lang="ja-JP" altLang="en-US" dirty="0">
                <a:solidFill>
                  <a:srgbClr val="FF0000"/>
                </a:solidFill>
              </a:rPr>
              <a:t>エクセルファイルの写真一覧表で付番した番号を記入してください。</a:t>
            </a:r>
          </a:p>
        </p:txBody>
      </p:sp>
    </p:spTree>
    <p:extLst>
      <p:ext uri="{BB962C8B-B14F-4D97-AF65-F5344CB8AC3E}">
        <p14:creationId xmlns:p14="http://schemas.microsoft.com/office/powerpoint/2010/main" val="1226015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１０症例　ファイルサイズの圧縮</a:t>
            </a:r>
          </a:p>
        </p:txBody>
      </p:sp>
      <p:sp>
        <p:nvSpPr>
          <p:cNvPr id="3" name="テキスト ボックス 2"/>
          <p:cNvSpPr txBox="1"/>
          <p:nvPr/>
        </p:nvSpPr>
        <p:spPr>
          <a:xfrm>
            <a:off x="589197" y="1859353"/>
            <a:ext cx="7950013" cy="923330"/>
          </a:xfrm>
          <a:prstGeom prst="rect">
            <a:avLst/>
          </a:prstGeom>
          <a:noFill/>
        </p:spPr>
        <p:txBody>
          <a:bodyPr wrap="none" rtlCol="0">
            <a:spAutoFit/>
          </a:bodyPr>
          <a:lstStyle/>
          <a:p>
            <a:r>
              <a:rPr kumimoji="1" lang="ja-JP" altLang="en-US" dirty="0"/>
              <a:t>１０症例ファイルは多くの写真を貼り付けるのでファイルの容量が大きくなります。</a:t>
            </a:r>
            <a:endParaRPr kumimoji="1" lang="en-US" altLang="ja-JP" dirty="0"/>
          </a:p>
          <a:p>
            <a:r>
              <a:rPr lang="ja-JP" altLang="en-US" dirty="0"/>
              <a:t>そのまま提出せず、適切なファイルサイズに圧縮して提出してください。</a:t>
            </a:r>
            <a:endParaRPr lang="en-US" altLang="ja-JP" dirty="0"/>
          </a:p>
          <a:p>
            <a:r>
              <a:rPr lang="ja-JP" altLang="en-US" dirty="0"/>
              <a:t>審査用ファイルは画面表示に適切な品質（１５０</a:t>
            </a:r>
            <a:r>
              <a:rPr lang="en-US" altLang="ja-JP" dirty="0" err="1"/>
              <a:t>ppi</a:t>
            </a:r>
            <a:r>
              <a:rPr lang="ja-JP" altLang="en-US" dirty="0"/>
              <a:t>）程度で十分です。</a:t>
            </a:r>
            <a:endParaRPr lang="en-US" altLang="ja-JP" dirty="0"/>
          </a:p>
        </p:txBody>
      </p:sp>
      <p:sp>
        <p:nvSpPr>
          <p:cNvPr id="6" name="テキスト ボックス 5"/>
          <p:cNvSpPr txBox="1"/>
          <p:nvPr/>
        </p:nvSpPr>
        <p:spPr>
          <a:xfrm>
            <a:off x="589197" y="2986777"/>
            <a:ext cx="5828451" cy="646331"/>
          </a:xfrm>
          <a:prstGeom prst="rect">
            <a:avLst/>
          </a:prstGeom>
          <a:noFill/>
        </p:spPr>
        <p:txBody>
          <a:bodyPr wrap="none" rtlCol="0">
            <a:spAutoFit/>
          </a:bodyPr>
          <a:lstStyle/>
          <a:p>
            <a:r>
              <a:rPr kumimoji="1" lang="ja-JP" altLang="en-US" dirty="0"/>
              <a:t>図表の圧縮方法は</a:t>
            </a:r>
            <a:r>
              <a:rPr kumimoji="1" lang="en-US" altLang="ja-JP" dirty="0"/>
              <a:t>Office</a:t>
            </a:r>
            <a:r>
              <a:rPr kumimoji="1" lang="ja-JP" altLang="en-US" dirty="0"/>
              <a:t>のバージョンによって異なります。</a:t>
            </a:r>
            <a:endParaRPr kumimoji="1" lang="en-US" altLang="ja-JP" dirty="0"/>
          </a:p>
          <a:p>
            <a:r>
              <a:rPr lang="ja-JP" altLang="en-US" dirty="0"/>
              <a:t>以下をご参照ください。</a:t>
            </a:r>
            <a:endParaRPr kumimoji="1" lang="ja-JP" altLang="en-US" dirty="0"/>
          </a:p>
        </p:txBody>
      </p:sp>
      <p:sp>
        <p:nvSpPr>
          <p:cNvPr id="10" name="正方形/長方形 9"/>
          <p:cNvSpPr/>
          <p:nvPr/>
        </p:nvSpPr>
        <p:spPr>
          <a:xfrm>
            <a:off x="1245603" y="3808737"/>
            <a:ext cx="6456029" cy="923330"/>
          </a:xfrm>
          <a:prstGeom prst="rect">
            <a:avLst/>
          </a:prstGeom>
        </p:spPr>
        <p:txBody>
          <a:bodyPr wrap="square">
            <a:spAutoFit/>
          </a:bodyPr>
          <a:lstStyle/>
          <a:p>
            <a:r>
              <a:rPr lang="ja-JP" altLang="en-US" dirty="0"/>
              <a:t>・</a:t>
            </a:r>
            <a:r>
              <a:rPr lang="en-US" altLang="ja-JP" dirty="0"/>
              <a:t>https://</a:t>
            </a:r>
            <a:r>
              <a:rPr lang="en-US" altLang="ja-JP" dirty="0" err="1"/>
              <a:t>support.office.com</a:t>
            </a:r>
            <a:r>
              <a:rPr lang="en-US" altLang="ja-JP" dirty="0"/>
              <a:t>/</a:t>
            </a:r>
            <a:r>
              <a:rPr lang="en-US" altLang="ja-JP" dirty="0" err="1"/>
              <a:t>ja-jp</a:t>
            </a:r>
            <a:r>
              <a:rPr lang="en-US" altLang="ja-JP" dirty="0"/>
              <a:t>/article/</a:t>
            </a:r>
            <a:r>
              <a:rPr lang="en-US" altLang="ja-JP" dirty="0" err="1"/>
              <a:t>microsoft</a:t>
            </a:r>
            <a:r>
              <a:rPr lang="en-US" altLang="ja-JP" dirty="0"/>
              <a:t>-office-</a:t>
            </a:r>
            <a:r>
              <a:rPr lang="ja-JP" altLang="en-US" dirty="0"/>
              <a:t>で図のファイル</a:t>
            </a:r>
            <a:r>
              <a:rPr lang="en-US" altLang="ja-JP" dirty="0"/>
              <a:t>-</a:t>
            </a:r>
            <a:r>
              <a:rPr lang="ja-JP" altLang="en-US" dirty="0"/>
              <a:t>サイズを小さくします</a:t>
            </a:r>
            <a:r>
              <a:rPr lang="en-US" altLang="ja-JP" dirty="0"/>
              <a:t>%E3%80%82-8db7211c-d958-457c-babd-194109eb9535</a:t>
            </a:r>
            <a:endParaRPr lang="ja-JP" altLang="en-US" dirty="0"/>
          </a:p>
        </p:txBody>
      </p:sp>
      <p:sp>
        <p:nvSpPr>
          <p:cNvPr id="11" name="正方形/長方形 10"/>
          <p:cNvSpPr/>
          <p:nvPr/>
        </p:nvSpPr>
        <p:spPr>
          <a:xfrm>
            <a:off x="1245603" y="5027650"/>
            <a:ext cx="4072750" cy="369332"/>
          </a:xfrm>
          <a:prstGeom prst="rect">
            <a:avLst/>
          </a:prstGeom>
        </p:spPr>
        <p:txBody>
          <a:bodyPr wrap="none">
            <a:spAutoFit/>
          </a:bodyPr>
          <a:lstStyle/>
          <a:p>
            <a:r>
              <a:rPr lang="ja-JP" altLang="en-US" dirty="0"/>
              <a:t>・</a:t>
            </a:r>
            <a:r>
              <a:rPr lang="en-US" altLang="ja-JP" dirty="0"/>
              <a:t>https://</a:t>
            </a:r>
            <a:r>
              <a:rPr lang="en-US" altLang="ja-JP" dirty="0" err="1"/>
              <a:t>allabout.co.jp</a:t>
            </a:r>
            <a:r>
              <a:rPr lang="en-US" altLang="ja-JP" dirty="0"/>
              <a:t>/</a:t>
            </a:r>
            <a:r>
              <a:rPr lang="en-US" altLang="ja-JP" dirty="0" err="1"/>
              <a:t>gm</a:t>
            </a:r>
            <a:r>
              <a:rPr lang="en-US" altLang="ja-JP" dirty="0"/>
              <a:t>/</a:t>
            </a:r>
            <a:r>
              <a:rPr lang="en-US" altLang="ja-JP" dirty="0" err="1"/>
              <a:t>gc</a:t>
            </a:r>
            <a:r>
              <a:rPr lang="en-US" altLang="ja-JP" dirty="0"/>
              <a:t>/375996/2/</a:t>
            </a:r>
            <a:endParaRPr lang="ja-JP" altLang="en-US" dirty="0"/>
          </a:p>
        </p:txBody>
      </p:sp>
      <p:sp>
        <p:nvSpPr>
          <p:cNvPr id="12" name="正方形/長方形 11"/>
          <p:cNvSpPr/>
          <p:nvPr/>
        </p:nvSpPr>
        <p:spPr>
          <a:xfrm>
            <a:off x="1245603" y="5694113"/>
            <a:ext cx="6941023" cy="369332"/>
          </a:xfrm>
          <a:prstGeom prst="rect">
            <a:avLst/>
          </a:prstGeom>
        </p:spPr>
        <p:txBody>
          <a:bodyPr wrap="none">
            <a:spAutoFit/>
          </a:bodyPr>
          <a:lstStyle/>
          <a:p>
            <a:r>
              <a:rPr lang="ja-JP" altLang="en-US" dirty="0"/>
              <a:t>あるいは、「パワーポイント 図 圧縮 一括」などで検索すると良いです。</a:t>
            </a:r>
          </a:p>
        </p:txBody>
      </p:sp>
    </p:spTree>
    <p:extLst>
      <p:ext uri="{BB962C8B-B14F-4D97-AF65-F5344CB8AC3E}">
        <p14:creationId xmlns:p14="http://schemas.microsoft.com/office/powerpoint/2010/main" val="3729473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提出書類の</a:t>
            </a:r>
            <a:r>
              <a:rPr kumimoji="1" lang="en-US" altLang="ja-JP" dirty="0"/>
              <a:t>PDF</a:t>
            </a:r>
            <a:r>
              <a:rPr kumimoji="1" lang="ja-JP" altLang="en-US" dirty="0"/>
              <a:t>化　</a:t>
            </a:r>
            <a:r>
              <a:rPr kumimoji="1" lang="en-US" altLang="ja-JP" dirty="0"/>
              <a:t>【</a:t>
            </a:r>
            <a:r>
              <a:rPr kumimoji="1" lang="ja-JP" altLang="en-US" dirty="0"/>
              <a:t>新制度者</a:t>
            </a:r>
            <a:r>
              <a:rPr kumimoji="1" lang="en-US" altLang="ja-JP" dirty="0"/>
              <a:t>】</a:t>
            </a:r>
            <a:endParaRPr kumimoji="1" lang="ja-JP" altLang="en-US" dirty="0"/>
          </a:p>
        </p:txBody>
      </p:sp>
      <p:sp>
        <p:nvSpPr>
          <p:cNvPr id="3" name="テキスト ボックス 2"/>
          <p:cNvSpPr txBox="1"/>
          <p:nvPr/>
        </p:nvSpPr>
        <p:spPr>
          <a:xfrm>
            <a:off x="234308" y="1527939"/>
            <a:ext cx="6604693" cy="3139321"/>
          </a:xfrm>
          <a:prstGeom prst="rect">
            <a:avLst/>
          </a:prstGeom>
          <a:noFill/>
        </p:spPr>
        <p:txBody>
          <a:bodyPr wrap="none" rtlCol="0">
            <a:spAutoFit/>
          </a:bodyPr>
          <a:lstStyle/>
          <a:p>
            <a:r>
              <a:rPr lang="en-US" altLang="ja-JP" dirty="0">
                <a:solidFill>
                  <a:srgbClr val="FF0000"/>
                </a:solidFill>
              </a:rPr>
              <a:t>①</a:t>
            </a:r>
            <a:r>
              <a:rPr lang="ja-JP" altLang="en-US" dirty="0">
                <a:solidFill>
                  <a:srgbClr val="FF0000"/>
                </a:solidFill>
              </a:rPr>
              <a:t>専門医審査申請書</a:t>
            </a:r>
            <a:endParaRPr lang="en-US" altLang="ja-JP" dirty="0">
              <a:solidFill>
                <a:srgbClr val="FF0000"/>
              </a:solidFill>
            </a:endParaRPr>
          </a:p>
          <a:p>
            <a:r>
              <a:rPr lang="en-US" altLang="ja-JP" dirty="0">
                <a:solidFill>
                  <a:srgbClr val="00B050"/>
                </a:solidFill>
              </a:rPr>
              <a:t>②</a:t>
            </a:r>
            <a:r>
              <a:rPr lang="ja-JP" altLang="en-US" dirty="0">
                <a:solidFill>
                  <a:srgbClr val="00B050"/>
                </a:solidFill>
              </a:rPr>
              <a:t>履歴書（最終学歴以降）　</a:t>
            </a:r>
            <a:endParaRPr lang="en-US" altLang="ja-JP" dirty="0">
              <a:solidFill>
                <a:srgbClr val="00B050"/>
              </a:solidFill>
            </a:endParaRPr>
          </a:p>
          <a:p>
            <a:r>
              <a:rPr lang="en-US" altLang="ja-JP" dirty="0">
                <a:solidFill>
                  <a:srgbClr val="00B050"/>
                </a:solidFill>
              </a:rPr>
              <a:t>③</a:t>
            </a:r>
            <a:r>
              <a:rPr lang="ja-JP" altLang="en-US" dirty="0">
                <a:solidFill>
                  <a:srgbClr val="00B050"/>
                </a:solidFill>
              </a:rPr>
              <a:t>受験者確認票シート</a:t>
            </a:r>
            <a:endParaRPr lang="en-US" altLang="ja-JP" dirty="0">
              <a:solidFill>
                <a:srgbClr val="00B050"/>
              </a:solidFill>
            </a:endParaRPr>
          </a:p>
          <a:p>
            <a:r>
              <a:rPr lang="en-US" altLang="ja-JP" dirty="0">
                <a:solidFill>
                  <a:srgbClr val="FF0000"/>
                </a:solidFill>
              </a:rPr>
              <a:t>④</a:t>
            </a:r>
            <a:r>
              <a:rPr lang="ja-JP" altLang="en-US" dirty="0">
                <a:solidFill>
                  <a:srgbClr val="FF0000"/>
                </a:solidFill>
              </a:rPr>
              <a:t>研修プログラム修了証明書（統括責任者より発行）</a:t>
            </a:r>
            <a:endParaRPr lang="en-US" altLang="ja-JP" dirty="0">
              <a:solidFill>
                <a:srgbClr val="FF0000"/>
              </a:solidFill>
            </a:endParaRPr>
          </a:p>
          <a:p>
            <a:r>
              <a:rPr lang="ja-JP" altLang="en-US" dirty="0">
                <a:solidFill>
                  <a:srgbClr val="3366FF"/>
                </a:solidFill>
              </a:rPr>
              <a:t>⑤</a:t>
            </a:r>
            <a:r>
              <a:rPr lang="en-US" altLang="ja-JP" dirty="0">
                <a:solidFill>
                  <a:srgbClr val="3366FF"/>
                </a:solidFill>
              </a:rPr>
              <a:t>300 </a:t>
            </a:r>
            <a:r>
              <a:rPr lang="ja-JP" altLang="en-US" dirty="0">
                <a:solidFill>
                  <a:srgbClr val="3366FF"/>
                </a:solidFill>
              </a:rPr>
              <a:t>症例確認表（</a:t>
            </a:r>
            <a:r>
              <a:rPr lang="en-US" altLang="ja-JP" dirty="0">
                <a:solidFill>
                  <a:srgbClr val="3366FF"/>
                </a:solidFill>
              </a:rPr>
              <a:t>NCD-Person </a:t>
            </a:r>
            <a:r>
              <a:rPr lang="ja-JP" altLang="en-US" dirty="0">
                <a:solidFill>
                  <a:srgbClr val="3366FF"/>
                </a:solidFill>
              </a:rPr>
              <a:t>から </a:t>
            </a:r>
            <a:r>
              <a:rPr lang="en-US" altLang="ja-JP" dirty="0">
                <a:solidFill>
                  <a:srgbClr val="3366FF"/>
                </a:solidFill>
              </a:rPr>
              <a:t>PDF </a:t>
            </a:r>
            <a:r>
              <a:rPr lang="ja-JP" altLang="en-US" dirty="0">
                <a:solidFill>
                  <a:srgbClr val="3366FF"/>
                </a:solidFill>
              </a:rPr>
              <a:t>にて出力が可能）</a:t>
            </a:r>
            <a:endParaRPr lang="en-US" altLang="ja-JP" dirty="0">
              <a:solidFill>
                <a:srgbClr val="3366FF"/>
              </a:solidFill>
            </a:endParaRPr>
          </a:p>
          <a:p>
            <a:r>
              <a:rPr lang="ja-JP" altLang="en-US" dirty="0"/>
              <a:t>⑥ １０症例の所定の病歴要約</a:t>
            </a:r>
            <a:endParaRPr lang="en-US" altLang="ja-JP" dirty="0">
              <a:solidFill>
                <a:srgbClr val="3366FF"/>
              </a:solidFill>
            </a:endParaRPr>
          </a:p>
          <a:p>
            <a:r>
              <a:rPr lang="ja-JP" altLang="en-US" dirty="0">
                <a:solidFill>
                  <a:srgbClr val="3366FF"/>
                </a:solidFill>
              </a:rPr>
              <a:t>⑦論文１編（形成外科に関する論文）のスキャン</a:t>
            </a:r>
            <a:endParaRPr lang="en-US" altLang="ja-JP" dirty="0">
              <a:solidFill>
                <a:srgbClr val="3366FF"/>
              </a:solidFill>
            </a:endParaRPr>
          </a:p>
          <a:p>
            <a:r>
              <a:rPr lang="ja-JP" altLang="en-US" dirty="0">
                <a:solidFill>
                  <a:srgbClr val="3366FF"/>
                </a:solidFill>
              </a:rPr>
              <a:t>⑧厚生労働省より発行される</a:t>
            </a:r>
            <a:r>
              <a:rPr lang="en-US" altLang="ja-JP" dirty="0">
                <a:solidFill>
                  <a:srgbClr val="3366FF"/>
                </a:solidFill>
              </a:rPr>
              <a:t>『</a:t>
            </a:r>
            <a:r>
              <a:rPr lang="ja-JP" altLang="en-US" dirty="0">
                <a:solidFill>
                  <a:srgbClr val="3366FF"/>
                </a:solidFill>
              </a:rPr>
              <a:t>臨床研修修了登録証</a:t>
            </a:r>
            <a:r>
              <a:rPr lang="en-US" altLang="ja-JP" dirty="0">
                <a:solidFill>
                  <a:srgbClr val="3366FF"/>
                </a:solidFill>
              </a:rPr>
              <a:t>』</a:t>
            </a:r>
            <a:r>
              <a:rPr lang="ja-JP" altLang="en-US" dirty="0">
                <a:solidFill>
                  <a:srgbClr val="3366FF"/>
                </a:solidFill>
              </a:rPr>
              <a:t>の写しの </a:t>
            </a:r>
            <a:r>
              <a:rPr lang="en-US" altLang="ja-JP" dirty="0">
                <a:solidFill>
                  <a:srgbClr val="3366FF"/>
                </a:solidFill>
              </a:rPr>
              <a:t>PDF</a:t>
            </a:r>
          </a:p>
          <a:p>
            <a:r>
              <a:rPr lang="ja-JP" altLang="en-US" dirty="0">
                <a:solidFill>
                  <a:srgbClr val="3366FF"/>
                </a:solidFill>
              </a:rPr>
              <a:t>⑨春季・秋期学術講習会終了証４枚のスキャン</a:t>
            </a:r>
            <a:endParaRPr lang="en-US" altLang="ja-JP" dirty="0">
              <a:solidFill>
                <a:srgbClr val="3366FF"/>
              </a:solidFill>
            </a:endParaRPr>
          </a:p>
          <a:p>
            <a:r>
              <a:rPr lang="ja-JP" altLang="en-US" dirty="0">
                <a:solidFill>
                  <a:srgbClr val="3366FF"/>
                </a:solidFill>
              </a:rPr>
              <a:t>⑩日本国免許証の写しのスキャン</a:t>
            </a:r>
          </a:p>
          <a:p>
            <a:r>
              <a:rPr lang="en-US" altLang="ja-JP" dirty="0">
                <a:solidFill>
                  <a:srgbClr val="3366FF"/>
                </a:solidFill>
              </a:rPr>
              <a:t>⑪</a:t>
            </a:r>
            <a:r>
              <a:rPr lang="ja-JP" altLang="en-US" dirty="0">
                <a:solidFill>
                  <a:srgbClr val="3366FF"/>
                </a:solidFill>
              </a:rPr>
              <a:t>審査料</a:t>
            </a:r>
            <a:r>
              <a:rPr lang="en-US" altLang="ja-JP" dirty="0">
                <a:solidFill>
                  <a:srgbClr val="3366FF"/>
                </a:solidFill>
              </a:rPr>
              <a:t>50,000</a:t>
            </a:r>
            <a:r>
              <a:rPr lang="ja-JP" altLang="en-US" dirty="0">
                <a:solidFill>
                  <a:srgbClr val="3366FF"/>
                </a:solidFill>
              </a:rPr>
              <a:t>円の納付書類のスキャン</a:t>
            </a:r>
            <a:endParaRPr kumimoji="1" lang="ja-JP" altLang="en-US" dirty="0">
              <a:solidFill>
                <a:srgbClr val="3366FF"/>
              </a:solidFill>
            </a:endParaRPr>
          </a:p>
        </p:txBody>
      </p:sp>
      <p:sp>
        <p:nvSpPr>
          <p:cNvPr id="4" name="テキスト ボックス 3"/>
          <p:cNvSpPr txBox="1"/>
          <p:nvPr/>
        </p:nvSpPr>
        <p:spPr>
          <a:xfrm>
            <a:off x="1217671" y="5160234"/>
            <a:ext cx="3770584" cy="369332"/>
          </a:xfrm>
          <a:prstGeom prst="rect">
            <a:avLst/>
          </a:prstGeom>
          <a:noFill/>
        </p:spPr>
        <p:txBody>
          <a:bodyPr wrap="none" rtlCol="0">
            <a:spAutoFit/>
          </a:bodyPr>
          <a:lstStyle/>
          <a:p>
            <a:r>
              <a:rPr lang="ja-JP" altLang="en-US" dirty="0">
                <a:solidFill>
                  <a:srgbClr val="00B050"/>
                </a:solidFill>
              </a:rPr>
              <a:t>緑</a:t>
            </a:r>
            <a:r>
              <a:rPr kumimoji="1" lang="ja-JP" altLang="en-US" dirty="0">
                <a:solidFill>
                  <a:srgbClr val="00B050"/>
                </a:solidFill>
              </a:rPr>
              <a:t>字ー＞入力し、</a:t>
            </a:r>
            <a:r>
              <a:rPr kumimoji="1" lang="en-US" altLang="ja-JP" dirty="0">
                <a:solidFill>
                  <a:srgbClr val="00B050"/>
                </a:solidFill>
              </a:rPr>
              <a:t>PDF</a:t>
            </a:r>
            <a:r>
              <a:rPr kumimoji="1" lang="ja-JP" altLang="en-US" dirty="0">
                <a:solidFill>
                  <a:srgbClr val="00B050"/>
                </a:solidFill>
              </a:rPr>
              <a:t>化してください。</a:t>
            </a:r>
            <a:endParaRPr kumimoji="1" lang="en-US" altLang="ja-JP" dirty="0">
              <a:solidFill>
                <a:srgbClr val="00B050"/>
              </a:solidFill>
            </a:endParaRPr>
          </a:p>
        </p:txBody>
      </p:sp>
      <p:sp>
        <p:nvSpPr>
          <p:cNvPr id="5" name="テキスト ボックス 4"/>
          <p:cNvSpPr txBox="1"/>
          <p:nvPr/>
        </p:nvSpPr>
        <p:spPr>
          <a:xfrm>
            <a:off x="1217671" y="5602889"/>
            <a:ext cx="4460476" cy="369332"/>
          </a:xfrm>
          <a:prstGeom prst="rect">
            <a:avLst/>
          </a:prstGeom>
          <a:noFill/>
        </p:spPr>
        <p:txBody>
          <a:bodyPr wrap="none" rtlCol="0">
            <a:spAutoFit/>
          </a:bodyPr>
          <a:lstStyle/>
          <a:p>
            <a:r>
              <a:rPr kumimoji="1" lang="ja-JP" altLang="en-US" dirty="0"/>
              <a:t>黒字ー＞入力しファイルを提出してください。</a:t>
            </a:r>
          </a:p>
        </p:txBody>
      </p:sp>
      <p:sp>
        <p:nvSpPr>
          <p:cNvPr id="6" name="テキスト ボックス 5"/>
          <p:cNvSpPr txBox="1"/>
          <p:nvPr/>
        </p:nvSpPr>
        <p:spPr>
          <a:xfrm>
            <a:off x="1217671" y="6045544"/>
            <a:ext cx="4628190" cy="369332"/>
          </a:xfrm>
          <a:prstGeom prst="rect">
            <a:avLst/>
          </a:prstGeom>
          <a:noFill/>
        </p:spPr>
        <p:txBody>
          <a:bodyPr wrap="none" rtlCol="0">
            <a:spAutoFit/>
          </a:bodyPr>
          <a:lstStyle/>
          <a:p>
            <a:r>
              <a:rPr kumimoji="1" lang="ja-JP" altLang="en-US" dirty="0">
                <a:solidFill>
                  <a:srgbClr val="3366FF"/>
                </a:solidFill>
              </a:rPr>
              <a:t>青字ー＞現物をスキャンし</a:t>
            </a:r>
            <a:r>
              <a:rPr kumimoji="1" lang="en-US" altLang="ja-JP" dirty="0">
                <a:solidFill>
                  <a:srgbClr val="3366FF"/>
                </a:solidFill>
              </a:rPr>
              <a:t>PDF</a:t>
            </a:r>
            <a:r>
              <a:rPr kumimoji="1" lang="ja-JP" altLang="en-US" dirty="0">
                <a:solidFill>
                  <a:srgbClr val="3366FF"/>
                </a:solidFill>
              </a:rPr>
              <a:t>化してください。</a:t>
            </a:r>
          </a:p>
        </p:txBody>
      </p:sp>
      <p:sp>
        <p:nvSpPr>
          <p:cNvPr id="7" name="テキスト ボックス 6">
            <a:extLst>
              <a:ext uri="{FF2B5EF4-FFF2-40B4-BE49-F238E27FC236}">
                <a16:creationId xmlns:a16="http://schemas.microsoft.com/office/drawing/2014/main" id="{0836BE76-433E-E30D-6FE4-A6B34FC0983E}"/>
              </a:ext>
            </a:extLst>
          </p:cNvPr>
          <p:cNvSpPr txBox="1"/>
          <p:nvPr/>
        </p:nvSpPr>
        <p:spPr>
          <a:xfrm>
            <a:off x="1217670" y="4754241"/>
            <a:ext cx="7180171" cy="369332"/>
          </a:xfrm>
          <a:prstGeom prst="rect">
            <a:avLst/>
          </a:prstGeom>
          <a:noFill/>
        </p:spPr>
        <p:txBody>
          <a:bodyPr wrap="none" rtlCol="0">
            <a:spAutoFit/>
          </a:bodyPr>
          <a:lstStyle/>
          <a:p>
            <a:r>
              <a:rPr kumimoji="1" lang="ja-JP" altLang="en-US" dirty="0">
                <a:solidFill>
                  <a:srgbClr val="FF0000"/>
                </a:solidFill>
              </a:rPr>
              <a:t>赤字ー＞入力し、プリントアウトし、署名し、スキャンし</a:t>
            </a:r>
            <a:r>
              <a:rPr kumimoji="1" lang="en-US" altLang="ja-JP" dirty="0">
                <a:solidFill>
                  <a:srgbClr val="FF0000"/>
                </a:solidFill>
              </a:rPr>
              <a:t>PDF</a:t>
            </a:r>
            <a:r>
              <a:rPr kumimoji="1" lang="ja-JP" altLang="en-US" dirty="0">
                <a:solidFill>
                  <a:srgbClr val="FF0000"/>
                </a:solidFill>
              </a:rPr>
              <a:t>化してください。</a:t>
            </a:r>
            <a:endParaRPr kumimoji="1" lang="en-US" altLang="ja-JP" dirty="0">
              <a:solidFill>
                <a:srgbClr val="FF0000"/>
              </a:solidFill>
            </a:endParaRPr>
          </a:p>
        </p:txBody>
      </p:sp>
    </p:spTree>
    <p:extLst>
      <p:ext uri="{BB962C8B-B14F-4D97-AF65-F5344CB8AC3E}">
        <p14:creationId xmlns:p14="http://schemas.microsoft.com/office/powerpoint/2010/main" val="59834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提出書類の</a:t>
            </a:r>
            <a:r>
              <a:rPr kumimoji="1" lang="en-US" altLang="ja-JP" dirty="0"/>
              <a:t>PDF</a:t>
            </a:r>
            <a:r>
              <a:rPr kumimoji="1" lang="ja-JP" altLang="en-US" dirty="0"/>
              <a:t>化　</a:t>
            </a:r>
            <a:r>
              <a:rPr kumimoji="1" lang="en-US" altLang="ja-JP" dirty="0"/>
              <a:t>【</a:t>
            </a:r>
            <a:r>
              <a:rPr kumimoji="1" lang="ja-JP" altLang="en-US" dirty="0"/>
              <a:t>旧制度者</a:t>
            </a:r>
            <a:r>
              <a:rPr kumimoji="1" lang="en-US" altLang="ja-JP" dirty="0"/>
              <a:t>】</a:t>
            </a:r>
            <a:endParaRPr kumimoji="1" lang="ja-JP" altLang="en-US" dirty="0"/>
          </a:p>
        </p:txBody>
      </p:sp>
      <p:sp>
        <p:nvSpPr>
          <p:cNvPr id="3" name="テキスト ボックス 2"/>
          <p:cNvSpPr txBox="1"/>
          <p:nvPr/>
        </p:nvSpPr>
        <p:spPr>
          <a:xfrm>
            <a:off x="234308" y="1527939"/>
            <a:ext cx="6604693" cy="3139321"/>
          </a:xfrm>
          <a:prstGeom prst="rect">
            <a:avLst/>
          </a:prstGeom>
          <a:noFill/>
        </p:spPr>
        <p:txBody>
          <a:bodyPr wrap="none" rtlCol="0">
            <a:spAutoFit/>
          </a:bodyPr>
          <a:lstStyle/>
          <a:p>
            <a:r>
              <a:rPr lang="en-US" altLang="ja-JP" dirty="0">
                <a:solidFill>
                  <a:srgbClr val="FF0000"/>
                </a:solidFill>
              </a:rPr>
              <a:t>①</a:t>
            </a:r>
            <a:r>
              <a:rPr lang="ja-JP" altLang="en-US" dirty="0">
                <a:solidFill>
                  <a:srgbClr val="FF0000"/>
                </a:solidFill>
              </a:rPr>
              <a:t>専門医審査申請書</a:t>
            </a:r>
            <a:endParaRPr lang="en-US" altLang="ja-JP" dirty="0">
              <a:solidFill>
                <a:srgbClr val="FF0000"/>
              </a:solidFill>
            </a:endParaRPr>
          </a:p>
          <a:p>
            <a:r>
              <a:rPr lang="en-US" altLang="ja-JP" dirty="0">
                <a:solidFill>
                  <a:srgbClr val="00B050"/>
                </a:solidFill>
              </a:rPr>
              <a:t>②</a:t>
            </a:r>
            <a:r>
              <a:rPr lang="ja-JP" altLang="en-US" dirty="0">
                <a:solidFill>
                  <a:srgbClr val="00B050"/>
                </a:solidFill>
              </a:rPr>
              <a:t>履歴書（最終学歴以降）　</a:t>
            </a:r>
            <a:endParaRPr lang="en-US" altLang="ja-JP" dirty="0">
              <a:solidFill>
                <a:srgbClr val="00B050"/>
              </a:solidFill>
            </a:endParaRPr>
          </a:p>
          <a:p>
            <a:r>
              <a:rPr lang="en-US" altLang="ja-JP" dirty="0">
                <a:solidFill>
                  <a:srgbClr val="00B050"/>
                </a:solidFill>
              </a:rPr>
              <a:t>③</a:t>
            </a:r>
            <a:r>
              <a:rPr lang="ja-JP" altLang="en-US" dirty="0">
                <a:solidFill>
                  <a:srgbClr val="00B050"/>
                </a:solidFill>
              </a:rPr>
              <a:t>受験者確認票シート</a:t>
            </a:r>
            <a:endParaRPr lang="en-US" altLang="ja-JP" dirty="0">
              <a:solidFill>
                <a:srgbClr val="00B050"/>
              </a:solidFill>
            </a:endParaRPr>
          </a:p>
          <a:p>
            <a:r>
              <a:rPr lang="en-US" altLang="ja-JP" dirty="0">
                <a:solidFill>
                  <a:srgbClr val="FF0000"/>
                </a:solidFill>
              </a:rPr>
              <a:t>④</a:t>
            </a:r>
            <a:r>
              <a:rPr lang="ja-JP" altLang="en-US" dirty="0">
                <a:solidFill>
                  <a:srgbClr val="FF0000"/>
                </a:solidFill>
              </a:rPr>
              <a:t>研修証明書（研修施設ごと、研修一覧表も併せて提出する）</a:t>
            </a:r>
            <a:endParaRPr lang="en-US" altLang="ja-JP" dirty="0">
              <a:solidFill>
                <a:srgbClr val="FF0000"/>
              </a:solidFill>
            </a:endParaRPr>
          </a:p>
          <a:p>
            <a:r>
              <a:rPr lang="ja-JP" altLang="en-US" dirty="0">
                <a:solidFill>
                  <a:srgbClr val="3366FF"/>
                </a:solidFill>
              </a:rPr>
              <a:t>⑤</a:t>
            </a:r>
            <a:r>
              <a:rPr lang="en-US" altLang="ja-JP" dirty="0">
                <a:solidFill>
                  <a:srgbClr val="3366FF"/>
                </a:solidFill>
              </a:rPr>
              <a:t>300 </a:t>
            </a:r>
            <a:r>
              <a:rPr lang="ja-JP" altLang="en-US" dirty="0">
                <a:solidFill>
                  <a:srgbClr val="3366FF"/>
                </a:solidFill>
              </a:rPr>
              <a:t>症例確認表（</a:t>
            </a:r>
            <a:r>
              <a:rPr lang="en-US" altLang="ja-JP" dirty="0">
                <a:solidFill>
                  <a:srgbClr val="3366FF"/>
                </a:solidFill>
              </a:rPr>
              <a:t>NCD-Person </a:t>
            </a:r>
            <a:r>
              <a:rPr lang="ja-JP" altLang="en-US" dirty="0">
                <a:solidFill>
                  <a:srgbClr val="3366FF"/>
                </a:solidFill>
              </a:rPr>
              <a:t>から </a:t>
            </a:r>
            <a:r>
              <a:rPr lang="en-US" altLang="ja-JP" dirty="0">
                <a:solidFill>
                  <a:srgbClr val="3366FF"/>
                </a:solidFill>
              </a:rPr>
              <a:t>PDF </a:t>
            </a:r>
            <a:r>
              <a:rPr lang="ja-JP" altLang="en-US" dirty="0">
                <a:solidFill>
                  <a:srgbClr val="3366FF"/>
                </a:solidFill>
              </a:rPr>
              <a:t>にて出力が可能）</a:t>
            </a:r>
            <a:endParaRPr lang="en-US" altLang="ja-JP" dirty="0">
              <a:solidFill>
                <a:srgbClr val="3366FF"/>
              </a:solidFill>
            </a:endParaRPr>
          </a:p>
          <a:p>
            <a:r>
              <a:rPr lang="ja-JP" altLang="en-US" dirty="0"/>
              <a:t>⑥ １０症例の所定の病歴要約</a:t>
            </a:r>
            <a:endParaRPr lang="en-US" altLang="ja-JP" dirty="0">
              <a:solidFill>
                <a:srgbClr val="3366FF"/>
              </a:solidFill>
            </a:endParaRPr>
          </a:p>
          <a:p>
            <a:r>
              <a:rPr lang="ja-JP" altLang="en-US" dirty="0">
                <a:solidFill>
                  <a:srgbClr val="3366FF"/>
                </a:solidFill>
              </a:rPr>
              <a:t>⑦論文１編（形成外科に関する論文）のスキャン</a:t>
            </a:r>
            <a:endParaRPr lang="en-US" altLang="ja-JP" dirty="0">
              <a:solidFill>
                <a:srgbClr val="3366FF"/>
              </a:solidFill>
            </a:endParaRPr>
          </a:p>
          <a:p>
            <a:r>
              <a:rPr lang="ja-JP" altLang="en-US" dirty="0">
                <a:solidFill>
                  <a:srgbClr val="3366FF"/>
                </a:solidFill>
              </a:rPr>
              <a:t>⑧厚生労働省より発行される</a:t>
            </a:r>
            <a:r>
              <a:rPr lang="en-US" altLang="ja-JP" dirty="0">
                <a:solidFill>
                  <a:srgbClr val="3366FF"/>
                </a:solidFill>
              </a:rPr>
              <a:t>『</a:t>
            </a:r>
            <a:r>
              <a:rPr lang="ja-JP" altLang="en-US" dirty="0">
                <a:solidFill>
                  <a:srgbClr val="3366FF"/>
                </a:solidFill>
              </a:rPr>
              <a:t>臨床研修修了登録証</a:t>
            </a:r>
            <a:r>
              <a:rPr lang="en-US" altLang="ja-JP" dirty="0">
                <a:solidFill>
                  <a:srgbClr val="3366FF"/>
                </a:solidFill>
              </a:rPr>
              <a:t>』</a:t>
            </a:r>
            <a:r>
              <a:rPr lang="ja-JP" altLang="en-US" dirty="0">
                <a:solidFill>
                  <a:srgbClr val="3366FF"/>
                </a:solidFill>
              </a:rPr>
              <a:t>の写しの </a:t>
            </a:r>
            <a:r>
              <a:rPr lang="en-US" altLang="ja-JP" dirty="0">
                <a:solidFill>
                  <a:srgbClr val="3366FF"/>
                </a:solidFill>
              </a:rPr>
              <a:t>PDF</a:t>
            </a:r>
          </a:p>
          <a:p>
            <a:r>
              <a:rPr lang="ja-JP" altLang="en-US" dirty="0">
                <a:solidFill>
                  <a:srgbClr val="3366FF"/>
                </a:solidFill>
              </a:rPr>
              <a:t>⑨春季・秋期学術講習会終了証４枚のスキャン</a:t>
            </a:r>
            <a:endParaRPr lang="en-US" altLang="ja-JP" dirty="0">
              <a:solidFill>
                <a:srgbClr val="3366FF"/>
              </a:solidFill>
            </a:endParaRPr>
          </a:p>
          <a:p>
            <a:r>
              <a:rPr lang="ja-JP" altLang="en-US" dirty="0">
                <a:solidFill>
                  <a:srgbClr val="3366FF"/>
                </a:solidFill>
              </a:rPr>
              <a:t>⑩日本国免許証の写しのスキャン</a:t>
            </a:r>
          </a:p>
          <a:p>
            <a:r>
              <a:rPr lang="en-US" altLang="ja-JP" dirty="0">
                <a:solidFill>
                  <a:srgbClr val="3366FF"/>
                </a:solidFill>
              </a:rPr>
              <a:t>⑪</a:t>
            </a:r>
            <a:r>
              <a:rPr lang="ja-JP" altLang="en-US" dirty="0">
                <a:solidFill>
                  <a:srgbClr val="3366FF"/>
                </a:solidFill>
              </a:rPr>
              <a:t>審査料</a:t>
            </a:r>
            <a:r>
              <a:rPr lang="en-US" altLang="ja-JP" dirty="0">
                <a:solidFill>
                  <a:srgbClr val="3366FF"/>
                </a:solidFill>
              </a:rPr>
              <a:t>50,000</a:t>
            </a:r>
            <a:r>
              <a:rPr lang="ja-JP" altLang="en-US" dirty="0">
                <a:solidFill>
                  <a:srgbClr val="3366FF"/>
                </a:solidFill>
              </a:rPr>
              <a:t>円の納付書類のスキャン</a:t>
            </a:r>
            <a:endParaRPr kumimoji="1" lang="ja-JP" altLang="en-US" dirty="0">
              <a:solidFill>
                <a:srgbClr val="3366FF"/>
              </a:solidFill>
            </a:endParaRPr>
          </a:p>
        </p:txBody>
      </p:sp>
      <p:sp>
        <p:nvSpPr>
          <p:cNvPr id="4" name="テキスト ボックス 3"/>
          <p:cNvSpPr txBox="1"/>
          <p:nvPr/>
        </p:nvSpPr>
        <p:spPr>
          <a:xfrm>
            <a:off x="1217671" y="4802404"/>
            <a:ext cx="7180171" cy="369332"/>
          </a:xfrm>
          <a:prstGeom prst="rect">
            <a:avLst/>
          </a:prstGeom>
          <a:noFill/>
        </p:spPr>
        <p:txBody>
          <a:bodyPr wrap="none" rtlCol="0">
            <a:spAutoFit/>
          </a:bodyPr>
          <a:lstStyle/>
          <a:p>
            <a:r>
              <a:rPr kumimoji="1" lang="ja-JP" altLang="en-US" dirty="0">
                <a:solidFill>
                  <a:srgbClr val="FF0000"/>
                </a:solidFill>
              </a:rPr>
              <a:t>赤字ー＞入力し、プリントアウトし、署名し、スキャンし</a:t>
            </a:r>
            <a:r>
              <a:rPr kumimoji="1" lang="en-US" altLang="ja-JP" dirty="0">
                <a:solidFill>
                  <a:srgbClr val="FF0000"/>
                </a:solidFill>
              </a:rPr>
              <a:t>PDF</a:t>
            </a:r>
            <a:r>
              <a:rPr kumimoji="1" lang="ja-JP" altLang="en-US" dirty="0">
                <a:solidFill>
                  <a:srgbClr val="FF0000"/>
                </a:solidFill>
              </a:rPr>
              <a:t>化してください。</a:t>
            </a:r>
            <a:endParaRPr kumimoji="1" lang="en-US" altLang="ja-JP" dirty="0">
              <a:solidFill>
                <a:srgbClr val="FF0000"/>
              </a:solidFill>
            </a:endParaRPr>
          </a:p>
        </p:txBody>
      </p:sp>
      <p:sp>
        <p:nvSpPr>
          <p:cNvPr id="5" name="テキスト ボックス 4"/>
          <p:cNvSpPr txBox="1"/>
          <p:nvPr/>
        </p:nvSpPr>
        <p:spPr>
          <a:xfrm>
            <a:off x="1217671" y="5602889"/>
            <a:ext cx="4460476" cy="369332"/>
          </a:xfrm>
          <a:prstGeom prst="rect">
            <a:avLst/>
          </a:prstGeom>
          <a:noFill/>
        </p:spPr>
        <p:txBody>
          <a:bodyPr wrap="none" rtlCol="0">
            <a:spAutoFit/>
          </a:bodyPr>
          <a:lstStyle/>
          <a:p>
            <a:r>
              <a:rPr kumimoji="1" lang="ja-JP" altLang="en-US" dirty="0"/>
              <a:t>黒字ー＞入力しファイルを提出してください。</a:t>
            </a:r>
          </a:p>
        </p:txBody>
      </p:sp>
      <p:sp>
        <p:nvSpPr>
          <p:cNvPr id="6" name="テキスト ボックス 5"/>
          <p:cNvSpPr txBox="1"/>
          <p:nvPr/>
        </p:nvSpPr>
        <p:spPr>
          <a:xfrm>
            <a:off x="1217671" y="6045544"/>
            <a:ext cx="4628190" cy="369332"/>
          </a:xfrm>
          <a:prstGeom prst="rect">
            <a:avLst/>
          </a:prstGeom>
          <a:noFill/>
        </p:spPr>
        <p:txBody>
          <a:bodyPr wrap="none" rtlCol="0">
            <a:spAutoFit/>
          </a:bodyPr>
          <a:lstStyle/>
          <a:p>
            <a:r>
              <a:rPr kumimoji="1" lang="ja-JP" altLang="en-US" dirty="0">
                <a:solidFill>
                  <a:srgbClr val="3366FF"/>
                </a:solidFill>
              </a:rPr>
              <a:t>青字ー＞現物をスキャンし</a:t>
            </a:r>
            <a:r>
              <a:rPr kumimoji="1" lang="en-US" altLang="ja-JP" dirty="0">
                <a:solidFill>
                  <a:srgbClr val="3366FF"/>
                </a:solidFill>
              </a:rPr>
              <a:t>PDF</a:t>
            </a:r>
            <a:r>
              <a:rPr kumimoji="1" lang="ja-JP" altLang="en-US" dirty="0">
                <a:solidFill>
                  <a:srgbClr val="3366FF"/>
                </a:solidFill>
              </a:rPr>
              <a:t>化してください。</a:t>
            </a:r>
          </a:p>
        </p:txBody>
      </p:sp>
      <p:sp>
        <p:nvSpPr>
          <p:cNvPr id="7" name="テキスト ボックス 6">
            <a:extLst>
              <a:ext uri="{FF2B5EF4-FFF2-40B4-BE49-F238E27FC236}">
                <a16:creationId xmlns:a16="http://schemas.microsoft.com/office/drawing/2014/main" id="{9DB3C815-792B-122C-95CC-37D130AC2810}"/>
              </a:ext>
            </a:extLst>
          </p:cNvPr>
          <p:cNvSpPr txBox="1"/>
          <p:nvPr/>
        </p:nvSpPr>
        <p:spPr>
          <a:xfrm>
            <a:off x="1217671" y="5188370"/>
            <a:ext cx="3770584" cy="369332"/>
          </a:xfrm>
          <a:prstGeom prst="rect">
            <a:avLst/>
          </a:prstGeom>
          <a:noFill/>
        </p:spPr>
        <p:txBody>
          <a:bodyPr wrap="none" rtlCol="0">
            <a:spAutoFit/>
          </a:bodyPr>
          <a:lstStyle/>
          <a:p>
            <a:r>
              <a:rPr lang="ja-JP" altLang="en-US" dirty="0">
                <a:solidFill>
                  <a:srgbClr val="00B050"/>
                </a:solidFill>
              </a:rPr>
              <a:t>緑</a:t>
            </a:r>
            <a:r>
              <a:rPr kumimoji="1" lang="ja-JP" altLang="en-US" dirty="0">
                <a:solidFill>
                  <a:srgbClr val="00B050"/>
                </a:solidFill>
              </a:rPr>
              <a:t>字ー＞入力し、</a:t>
            </a:r>
            <a:r>
              <a:rPr kumimoji="1" lang="en-US" altLang="ja-JP" dirty="0">
                <a:solidFill>
                  <a:srgbClr val="00B050"/>
                </a:solidFill>
              </a:rPr>
              <a:t>PDF</a:t>
            </a:r>
            <a:r>
              <a:rPr kumimoji="1" lang="ja-JP" altLang="en-US" dirty="0">
                <a:solidFill>
                  <a:srgbClr val="00B050"/>
                </a:solidFill>
              </a:rPr>
              <a:t>化してください。</a:t>
            </a:r>
            <a:endParaRPr kumimoji="1" lang="en-US" altLang="ja-JP" dirty="0">
              <a:solidFill>
                <a:srgbClr val="00B050"/>
              </a:solidFill>
            </a:endParaRPr>
          </a:p>
        </p:txBody>
      </p:sp>
    </p:spTree>
    <p:extLst>
      <p:ext uri="{BB962C8B-B14F-4D97-AF65-F5344CB8AC3E}">
        <p14:creationId xmlns:p14="http://schemas.microsoft.com/office/powerpoint/2010/main" val="3632768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スキャンした</a:t>
            </a:r>
            <a:r>
              <a:rPr kumimoji="1" lang="en-US" altLang="ja-JP" dirty="0"/>
              <a:t>PDF</a:t>
            </a:r>
            <a:r>
              <a:rPr kumimoji="1" lang="ja-JP" altLang="en-US" dirty="0"/>
              <a:t>は手引き通りに１つにまとめて提出する。</a:t>
            </a:r>
          </a:p>
        </p:txBody>
      </p:sp>
      <p:sp>
        <p:nvSpPr>
          <p:cNvPr id="4" name="テキスト ボックス 3"/>
          <p:cNvSpPr txBox="1"/>
          <p:nvPr/>
        </p:nvSpPr>
        <p:spPr>
          <a:xfrm>
            <a:off x="1908874" y="1997257"/>
            <a:ext cx="4323620" cy="1754326"/>
          </a:xfrm>
          <a:prstGeom prst="rect">
            <a:avLst/>
          </a:prstGeom>
          <a:noFill/>
        </p:spPr>
        <p:txBody>
          <a:bodyPr wrap="none" rtlCol="0">
            <a:spAutoFit/>
          </a:bodyPr>
          <a:lstStyle/>
          <a:p>
            <a:r>
              <a:rPr lang="en-US" altLang="ja-JP" dirty="0">
                <a:solidFill>
                  <a:srgbClr val="FF0000"/>
                </a:solidFill>
              </a:rPr>
              <a:t>①</a:t>
            </a:r>
            <a:r>
              <a:rPr lang="ja-JP" altLang="en-US" dirty="0">
                <a:solidFill>
                  <a:srgbClr val="FF0000"/>
                </a:solidFill>
              </a:rPr>
              <a:t>専門医審査申請書</a:t>
            </a:r>
            <a:endParaRPr lang="en-US" altLang="ja-JP" dirty="0">
              <a:solidFill>
                <a:srgbClr val="FF0000"/>
              </a:solidFill>
            </a:endParaRPr>
          </a:p>
          <a:p>
            <a:r>
              <a:rPr lang="ja-JP" altLang="en-US" dirty="0">
                <a:solidFill>
                  <a:srgbClr val="00B050"/>
                </a:solidFill>
              </a:rPr>
              <a:t>②履歴書（最終学歴以降）　</a:t>
            </a:r>
            <a:endParaRPr lang="en-US" altLang="ja-JP" dirty="0">
              <a:solidFill>
                <a:srgbClr val="00B050"/>
              </a:solidFill>
            </a:endParaRPr>
          </a:p>
          <a:p>
            <a:r>
              <a:rPr lang="ja-JP" altLang="en-US" dirty="0">
                <a:solidFill>
                  <a:srgbClr val="FF0000"/>
                </a:solidFill>
              </a:rPr>
              <a:t>　</a:t>
            </a:r>
            <a:endParaRPr lang="en-US" altLang="ja-JP" dirty="0">
              <a:solidFill>
                <a:srgbClr val="FF0000"/>
              </a:solidFill>
            </a:endParaRPr>
          </a:p>
          <a:p>
            <a:endParaRPr lang="ja-JP" altLang="en-US" dirty="0">
              <a:solidFill>
                <a:srgbClr val="3366FF"/>
              </a:solidFill>
            </a:endParaRPr>
          </a:p>
          <a:p>
            <a:r>
              <a:rPr lang="ja-JP" altLang="en-US" dirty="0">
                <a:solidFill>
                  <a:srgbClr val="3366FF"/>
                </a:solidFill>
              </a:rPr>
              <a:t>⑩日本国免許証の写しのスキャン</a:t>
            </a:r>
          </a:p>
          <a:p>
            <a:r>
              <a:rPr lang="en-US" altLang="ja-JP" dirty="0">
                <a:solidFill>
                  <a:srgbClr val="3366FF"/>
                </a:solidFill>
              </a:rPr>
              <a:t>⑪</a:t>
            </a:r>
            <a:r>
              <a:rPr lang="ja-JP" altLang="en-US" dirty="0">
                <a:solidFill>
                  <a:srgbClr val="3366FF"/>
                </a:solidFill>
              </a:rPr>
              <a:t>審査料５００００円の納付書類のスキャン</a:t>
            </a:r>
            <a:endParaRPr kumimoji="1" lang="ja-JP" altLang="en-US" dirty="0">
              <a:solidFill>
                <a:srgbClr val="3366FF"/>
              </a:solidFill>
            </a:endParaRPr>
          </a:p>
        </p:txBody>
      </p:sp>
      <p:cxnSp>
        <p:nvCxnSpPr>
          <p:cNvPr id="6" name="直線矢印コネクタ 5"/>
          <p:cNvCxnSpPr/>
          <p:nvPr/>
        </p:nvCxnSpPr>
        <p:spPr>
          <a:xfrm>
            <a:off x="1722828" y="2096172"/>
            <a:ext cx="0" cy="220940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680849" y="4908912"/>
            <a:ext cx="8335372" cy="369332"/>
          </a:xfrm>
          <a:prstGeom prst="rect">
            <a:avLst/>
          </a:prstGeom>
          <a:noFill/>
        </p:spPr>
        <p:txBody>
          <a:bodyPr wrap="none" rtlCol="0">
            <a:spAutoFit/>
          </a:bodyPr>
          <a:lstStyle/>
          <a:p>
            <a:r>
              <a:rPr kumimoji="1" lang="ja-JP" altLang="en-US" dirty="0"/>
              <a:t>この順番でスキャンした</a:t>
            </a:r>
            <a:r>
              <a:rPr lang="ja-JP" altLang="en-US" dirty="0"/>
              <a:t>書類の論文以外を、</a:t>
            </a:r>
            <a:r>
              <a:rPr kumimoji="1" lang="ja-JP" altLang="en-US" dirty="0"/>
              <a:t>１つの</a:t>
            </a:r>
            <a:r>
              <a:rPr kumimoji="1" lang="en-US" altLang="ja-JP" dirty="0"/>
              <a:t>PDF</a:t>
            </a:r>
            <a:r>
              <a:rPr kumimoji="1" lang="ja-JP" altLang="en-US" dirty="0"/>
              <a:t>ファイルにまとめてください。</a:t>
            </a:r>
          </a:p>
        </p:txBody>
      </p:sp>
    </p:spTree>
    <p:extLst>
      <p:ext uri="{BB962C8B-B14F-4D97-AF65-F5344CB8AC3E}">
        <p14:creationId xmlns:p14="http://schemas.microsoft.com/office/powerpoint/2010/main" val="3797244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提出ファイルの名前付け</a:t>
            </a:r>
          </a:p>
        </p:txBody>
      </p:sp>
      <p:sp>
        <p:nvSpPr>
          <p:cNvPr id="3" name="テキスト ボックス 2"/>
          <p:cNvSpPr txBox="1"/>
          <p:nvPr/>
        </p:nvSpPr>
        <p:spPr>
          <a:xfrm>
            <a:off x="1937802" y="1767695"/>
            <a:ext cx="5062804" cy="646331"/>
          </a:xfrm>
          <a:prstGeom prst="rect">
            <a:avLst/>
          </a:prstGeom>
          <a:noFill/>
        </p:spPr>
        <p:txBody>
          <a:bodyPr wrap="none" rtlCol="0">
            <a:spAutoFit/>
          </a:bodyPr>
          <a:lstStyle/>
          <a:p>
            <a:r>
              <a:rPr kumimoji="1" lang="ja-JP" altLang="en-US" dirty="0"/>
              <a:t>提出するファイルは以下のとおりです。</a:t>
            </a:r>
            <a:endParaRPr kumimoji="1" lang="en-US" altLang="ja-JP" dirty="0"/>
          </a:p>
          <a:p>
            <a:r>
              <a:rPr lang="ja-JP" altLang="en-US" dirty="0"/>
              <a:t>ファイルは氏名＋内容　という名前にしてください。</a:t>
            </a:r>
            <a:endParaRPr kumimoji="1" lang="ja-JP" altLang="en-US" dirty="0"/>
          </a:p>
        </p:txBody>
      </p:sp>
      <p:sp>
        <p:nvSpPr>
          <p:cNvPr id="4" name="テキスト ボックス 3"/>
          <p:cNvSpPr txBox="1"/>
          <p:nvPr/>
        </p:nvSpPr>
        <p:spPr>
          <a:xfrm>
            <a:off x="772502" y="2815217"/>
            <a:ext cx="3736920" cy="369332"/>
          </a:xfrm>
          <a:prstGeom prst="rect">
            <a:avLst/>
          </a:prstGeom>
          <a:noFill/>
        </p:spPr>
        <p:txBody>
          <a:bodyPr wrap="none" rtlCol="0">
            <a:spAutoFit/>
          </a:bodyPr>
          <a:lstStyle/>
          <a:p>
            <a:r>
              <a:rPr kumimoji="1" lang="ja-JP" altLang="en-US" dirty="0"/>
              <a:t>例：形成太郎　氏が提出するファイル</a:t>
            </a:r>
          </a:p>
        </p:txBody>
      </p:sp>
      <p:grpSp>
        <p:nvGrpSpPr>
          <p:cNvPr id="15" name="図形グループ 14"/>
          <p:cNvGrpSpPr/>
          <p:nvPr/>
        </p:nvGrpSpPr>
        <p:grpSpPr>
          <a:xfrm>
            <a:off x="610362" y="3662587"/>
            <a:ext cx="4483525" cy="2715504"/>
            <a:chOff x="610362" y="3662587"/>
            <a:chExt cx="4483525" cy="2715504"/>
          </a:xfrm>
        </p:grpSpPr>
        <p:sp>
          <p:nvSpPr>
            <p:cNvPr id="6" name="角丸四角形 5"/>
            <p:cNvSpPr/>
            <p:nvPr/>
          </p:nvSpPr>
          <p:spPr>
            <a:xfrm>
              <a:off x="610362" y="3662587"/>
              <a:ext cx="4483525" cy="27155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050736" y="4798564"/>
              <a:ext cx="2595582" cy="369332"/>
            </a:xfrm>
            <a:prstGeom prst="rect">
              <a:avLst/>
            </a:prstGeom>
            <a:noFill/>
          </p:spPr>
          <p:txBody>
            <a:bodyPr wrap="none" rtlCol="0">
              <a:spAutoFit/>
            </a:bodyPr>
            <a:lstStyle/>
            <a:p>
              <a:r>
                <a:rPr kumimoji="1" lang="ja-JP" altLang="en-US" dirty="0"/>
                <a:t>形成太郎＿１０症例</a:t>
              </a:r>
              <a:r>
                <a:rPr kumimoji="1" lang="en-US" altLang="ja-JP" dirty="0"/>
                <a:t>.</a:t>
              </a:r>
              <a:r>
                <a:rPr kumimoji="1" lang="en-US" altLang="ja-JP" dirty="0" err="1"/>
                <a:t>pptx</a:t>
              </a:r>
              <a:endParaRPr kumimoji="1" lang="ja-JP" altLang="en-US" dirty="0"/>
            </a:p>
          </p:txBody>
        </p:sp>
        <p:sp>
          <p:nvSpPr>
            <p:cNvPr id="9" name="テキスト ボックス 8"/>
            <p:cNvSpPr txBox="1"/>
            <p:nvPr/>
          </p:nvSpPr>
          <p:spPr>
            <a:xfrm>
              <a:off x="1050736" y="4289643"/>
              <a:ext cx="2634054" cy="369332"/>
            </a:xfrm>
            <a:prstGeom prst="rect">
              <a:avLst/>
            </a:prstGeom>
            <a:noFill/>
          </p:spPr>
          <p:txBody>
            <a:bodyPr wrap="none" rtlCol="0">
              <a:spAutoFit/>
            </a:bodyPr>
            <a:lstStyle/>
            <a:p>
              <a:r>
                <a:rPr lang="ja-JP" altLang="en-US" dirty="0"/>
                <a:t>形成太郎＿申請書類</a:t>
              </a:r>
              <a:r>
                <a:rPr lang="en-US" altLang="ja-JP" dirty="0"/>
                <a:t>.</a:t>
              </a:r>
              <a:r>
                <a:rPr lang="en-US" altLang="ja-JP" dirty="0" err="1"/>
                <a:t>pdf</a:t>
              </a:r>
              <a:endParaRPr kumimoji="1" lang="ja-JP" altLang="en-US" dirty="0"/>
            </a:p>
          </p:txBody>
        </p:sp>
        <p:sp>
          <p:nvSpPr>
            <p:cNvPr id="10" name="テキスト ボックス 9"/>
            <p:cNvSpPr txBox="1"/>
            <p:nvPr/>
          </p:nvSpPr>
          <p:spPr>
            <a:xfrm>
              <a:off x="1050736" y="5309323"/>
              <a:ext cx="2172390" cy="369332"/>
            </a:xfrm>
            <a:prstGeom prst="rect">
              <a:avLst/>
            </a:prstGeom>
            <a:noFill/>
          </p:spPr>
          <p:txBody>
            <a:bodyPr wrap="none" rtlCol="0">
              <a:spAutoFit/>
            </a:bodyPr>
            <a:lstStyle/>
            <a:p>
              <a:r>
                <a:rPr lang="ja-JP" altLang="en-US" dirty="0"/>
                <a:t>形成太郎＿論文</a:t>
              </a:r>
              <a:r>
                <a:rPr lang="en-US" altLang="ja-JP" dirty="0"/>
                <a:t>.</a:t>
              </a:r>
              <a:r>
                <a:rPr lang="en-US" altLang="ja-JP" dirty="0" err="1"/>
                <a:t>pdf</a:t>
              </a:r>
              <a:endParaRPr kumimoji="1" lang="ja-JP" altLang="en-US" dirty="0"/>
            </a:p>
          </p:txBody>
        </p:sp>
      </p:grpSp>
      <p:sp>
        <p:nvSpPr>
          <p:cNvPr id="11" name="テキスト ボックス 10"/>
          <p:cNvSpPr txBox="1"/>
          <p:nvPr/>
        </p:nvSpPr>
        <p:spPr>
          <a:xfrm>
            <a:off x="5969058" y="3241404"/>
            <a:ext cx="2497499" cy="923330"/>
          </a:xfrm>
          <a:prstGeom prst="rect">
            <a:avLst/>
          </a:prstGeom>
          <a:noFill/>
        </p:spPr>
        <p:txBody>
          <a:bodyPr wrap="none" rtlCol="0">
            <a:spAutoFit/>
          </a:bodyPr>
          <a:lstStyle/>
          <a:p>
            <a:r>
              <a:rPr kumimoji="1" lang="ja-JP" altLang="en-US" dirty="0"/>
              <a:t>全部で３ファイルを</a:t>
            </a:r>
            <a:endParaRPr kumimoji="1" lang="en-US" altLang="ja-JP" dirty="0"/>
          </a:p>
          <a:p>
            <a:r>
              <a:rPr kumimoji="1" lang="ja-JP" altLang="en-US" dirty="0"/>
              <a:t>氏名をフォルダ名にした</a:t>
            </a:r>
            <a:endParaRPr kumimoji="1" lang="en-US" altLang="ja-JP" dirty="0"/>
          </a:p>
          <a:p>
            <a:r>
              <a:rPr kumimoji="1" lang="ja-JP" altLang="en-US" dirty="0"/>
              <a:t>フォルダに入れます。</a:t>
            </a:r>
          </a:p>
        </p:txBody>
      </p:sp>
      <p:pic>
        <p:nvPicPr>
          <p:cNvPr id="12" name="図 11"/>
          <p:cNvPicPr>
            <a:picLocks noChangeAspect="1"/>
          </p:cNvPicPr>
          <p:nvPr/>
        </p:nvPicPr>
        <p:blipFill>
          <a:blip r:embed="rId2"/>
          <a:stretch>
            <a:fillRect/>
          </a:stretch>
        </p:blipFill>
        <p:spPr>
          <a:xfrm>
            <a:off x="6048550" y="4371952"/>
            <a:ext cx="2438400" cy="2438400"/>
          </a:xfrm>
          <a:prstGeom prst="rect">
            <a:avLst/>
          </a:prstGeom>
        </p:spPr>
      </p:pic>
      <p:sp>
        <p:nvSpPr>
          <p:cNvPr id="13" name="テキスト ボックス 12"/>
          <p:cNvSpPr txBox="1"/>
          <p:nvPr/>
        </p:nvSpPr>
        <p:spPr>
          <a:xfrm>
            <a:off x="6216677" y="6363197"/>
            <a:ext cx="2270273" cy="369332"/>
          </a:xfrm>
          <a:prstGeom prst="rect">
            <a:avLst/>
          </a:prstGeom>
          <a:noFill/>
        </p:spPr>
        <p:txBody>
          <a:bodyPr wrap="none" rtlCol="0">
            <a:spAutoFit/>
          </a:bodyPr>
          <a:lstStyle/>
          <a:p>
            <a:r>
              <a:rPr kumimoji="1" lang="ja-JP" altLang="en-US" dirty="0"/>
              <a:t>フォルダ名：形成太郎</a:t>
            </a:r>
          </a:p>
        </p:txBody>
      </p:sp>
      <p:sp>
        <p:nvSpPr>
          <p:cNvPr id="14" name="曲折矢印 13"/>
          <p:cNvSpPr/>
          <p:nvPr/>
        </p:nvSpPr>
        <p:spPr>
          <a:xfrm rot="5400000">
            <a:off x="6241774" y="3502424"/>
            <a:ext cx="514765" cy="2296857"/>
          </a:xfrm>
          <a:prstGeom prst="bentArrow">
            <a:avLst>
              <a:gd name="adj1" fmla="val 38122"/>
              <a:gd name="adj2" fmla="val 50000"/>
              <a:gd name="adj3" fmla="val 25000"/>
              <a:gd name="adj4" fmla="val 3587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281870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提出メディア</a:t>
            </a:r>
          </a:p>
        </p:txBody>
      </p:sp>
      <p:sp>
        <p:nvSpPr>
          <p:cNvPr id="3" name="テキスト ボックス 2"/>
          <p:cNvSpPr txBox="1"/>
          <p:nvPr/>
        </p:nvSpPr>
        <p:spPr>
          <a:xfrm>
            <a:off x="1335513" y="1610566"/>
            <a:ext cx="6702188" cy="369332"/>
          </a:xfrm>
          <a:prstGeom prst="rect">
            <a:avLst/>
          </a:prstGeom>
          <a:noFill/>
        </p:spPr>
        <p:txBody>
          <a:bodyPr wrap="none" rtlCol="0">
            <a:spAutoFit/>
          </a:bodyPr>
          <a:lstStyle/>
          <a:p>
            <a:r>
              <a:rPr kumimoji="1" lang="ja-JP" altLang="en-US" dirty="0"/>
              <a:t>必ず</a:t>
            </a:r>
            <a:r>
              <a:rPr kumimoji="1" lang="ja-JP" altLang="en-US" dirty="0">
                <a:solidFill>
                  <a:srgbClr val="FF0000"/>
                </a:solidFill>
              </a:rPr>
              <a:t>ハードウェア暗号化に対応した</a:t>
            </a:r>
            <a:r>
              <a:rPr kumimoji="1" lang="en-US" altLang="ja-JP" dirty="0"/>
              <a:t>USB</a:t>
            </a:r>
            <a:r>
              <a:rPr kumimoji="1" lang="ja-JP" altLang="en-US" dirty="0"/>
              <a:t>ディスクを使用してください。</a:t>
            </a:r>
          </a:p>
        </p:txBody>
      </p:sp>
      <p:sp>
        <p:nvSpPr>
          <p:cNvPr id="4" name="テキスト ボックス 3"/>
          <p:cNvSpPr txBox="1"/>
          <p:nvPr/>
        </p:nvSpPr>
        <p:spPr>
          <a:xfrm>
            <a:off x="759410" y="2275662"/>
            <a:ext cx="7786018" cy="646331"/>
          </a:xfrm>
          <a:prstGeom prst="rect">
            <a:avLst/>
          </a:prstGeom>
          <a:noFill/>
        </p:spPr>
        <p:txBody>
          <a:bodyPr wrap="none" rtlCol="0">
            <a:spAutoFit/>
          </a:bodyPr>
          <a:lstStyle/>
          <a:p>
            <a:r>
              <a:rPr kumimoji="1" lang="en-US" altLang="ja-JP" dirty="0"/>
              <a:t>USB</a:t>
            </a:r>
            <a:r>
              <a:rPr kumimoji="1" lang="ja-JP" altLang="en-US" dirty="0"/>
              <a:t>メディアを書留または簡易書留または赤色レターパックで送付してください。</a:t>
            </a:r>
            <a:endParaRPr kumimoji="1" lang="en-US" altLang="ja-JP" dirty="0"/>
          </a:p>
          <a:p>
            <a:r>
              <a:rPr lang="ja-JP" altLang="en-US" dirty="0">
                <a:solidFill>
                  <a:srgbClr val="FF0000"/>
                </a:solidFill>
              </a:rPr>
              <a:t>　　　　　　　　　　　（青色レターパックは受け取り確認がないので不可です。）</a:t>
            </a:r>
            <a:endParaRPr kumimoji="1" lang="ja-JP" altLang="en-US" dirty="0">
              <a:solidFill>
                <a:srgbClr val="FF0000"/>
              </a:solidFill>
            </a:endParaRPr>
          </a:p>
        </p:txBody>
      </p:sp>
      <p:sp>
        <p:nvSpPr>
          <p:cNvPr id="5" name="テキスト ボックス 4"/>
          <p:cNvSpPr txBox="1"/>
          <p:nvPr/>
        </p:nvSpPr>
        <p:spPr>
          <a:xfrm>
            <a:off x="824877" y="3251081"/>
            <a:ext cx="5665333" cy="615553"/>
          </a:xfrm>
          <a:prstGeom prst="rect">
            <a:avLst/>
          </a:prstGeom>
          <a:noFill/>
        </p:spPr>
        <p:txBody>
          <a:bodyPr wrap="none" rtlCol="0">
            <a:spAutoFit/>
          </a:bodyPr>
          <a:lstStyle/>
          <a:p>
            <a:r>
              <a:rPr kumimoji="1" lang="en-US" altLang="ja-JP" dirty="0"/>
              <a:t>USB</a:t>
            </a:r>
            <a:r>
              <a:rPr kumimoji="1" lang="ja-JP" altLang="en-US" dirty="0"/>
              <a:t>メディアは以下のものを推奨します。</a:t>
            </a:r>
            <a:endParaRPr kumimoji="1" lang="en-US" altLang="ja-JP" dirty="0"/>
          </a:p>
          <a:p>
            <a:r>
              <a:rPr kumimoji="1" lang="ja-JP" altLang="en-US" sz="1600" dirty="0"/>
              <a:t>（下記以外のものでも暗号化対応していれば問題ございません）</a:t>
            </a:r>
          </a:p>
        </p:txBody>
      </p:sp>
      <p:pic>
        <p:nvPicPr>
          <p:cNvPr id="6" name="図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9410" y="4051119"/>
            <a:ext cx="517977" cy="990418"/>
          </a:xfrm>
          <a:prstGeom prst="rect">
            <a:avLst/>
          </a:prstGeom>
        </p:spPr>
      </p:pic>
      <p:sp>
        <p:nvSpPr>
          <p:cNvPr id="7" name="テキスト ボックス 6"/>
          <p:cNvSpPr txBox="1"/>
          <p:nvPr/>
        </p:nvSpPr>
        <p:spPr>
          <a:xfrm>
            <a:off x="1277387" y="4361662"/>
            <a:ext cx="7425906" cy="369332"/>
          </a:xfrm>
          <a:prstGeom prst="rect">
            <a:avLst/>
          </a:prstGeom>
          <a:noFill/>
        </p:spPr>
        <p:txBody>
          <a:bodyPr wrap="none" rtlCol="0">
            <a:spAutoFit/>
          </a:bodyPr>
          <a:lstStyle/>
          <a:p>
            <a:r>
              <a:rPr lang="en-US" altLang="ja-JP" dirty="0"/>
              <a:t>BUFFALO </a:t>
            </a:r>
            <a:r>
              <a:rPr lang="ja-JP" altLang="en-US" dirty="0"/>
              <a:t>ウィルスチェック機能付き </a:t>
            </a:r>
            <a:r>
              <a:rPr lang="en-US" altLang="ja-JP" dirty="0"/>
              <a:t>USB3.1(Gen1) </a:t>
            </a:r>
            <a:r>
              <a:rPr lang="ja-JP" altLang="en-US" dirty="0"/>
              <a:t>メモリ </a:t>
            </a:r>
            <a:r>
              <a:rPr lang="en-US" altLang="ja-JP" dirty="0"/>
              <a:t>8GB RUF3-KV8G-DS</a:t>
            </a:r>
          </a:p>
        </p:txBody>
      </p:sp>
      <p:sp>
        <p:nvSpPr>
          <p:cNvPr id="8" name="テキスト ボックス 7"/>
          <p:cNvSpPr txBox="1"/>
          <p:nvPr/>
        </p:nvSpPr>
        <p:spPr>
          <a:xfrm>
            <a:off x="3101058" y="5090880"/>
            <a:ext cx="833882" cy="369332"/>
          </a:xfrm>
          <a:prstGeom prst="rect">
            <a:avLst/>
          </a:prstGeom>
          <a:noFill/>
        </p:spPr>
        <p:txBody>
          <a:bodyPr wrap="none" rtlCol="0">
            <a:spAutoFit/>
          </a:bodyPr>
          <a:lstStyle/>
          <a:p>
            <a:r>
              <a:rPr kumimoji="1" lang="ja-JP" altLang="en-US" dirty="0"/>
              <a:t>または</a:t>
            </a:r>
          </a:p>
        </p:txBody>
      </p:sp>
      <p:pic>
        <p:nvPicPr>
          <p:cNvPr id="9" name="図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2592" y="5460212"/>
            <a:ext cx="738701" cy="927403"/>
          </a:xfrm>
          <a:prstGeom prst="rect">
            <a:avLst/>
          </a:prstGeom>
        </p:spPr>
      </p:pic>
      <p:sp>
        <p:nvSpPr>
          <p:cNvPr id="11" name="正方形/長方形 10"/>
          <p:cNvSpPr/>
          <p:nvPr/>
        </p:nvSpPr>
        <p:spPr>
          <a:xfrm>
            <a:off x="1513498" y="5672265"/>
            <a:ext cx="4572000" cy="646331"/>
          </a:xfrm>
          <a:prstGeom prst="rect">
            <a:avLst/>
          </a:prstGeom>
        </p:spPr>
        <p:txBody>
          <a:bodyPr>
            <a:spAutoFit/>
          </a:bodyPr>
          <a:lstStyle/>
          <a:p>
            <a:r>
              <a:rPr lang="en-US" altLang="ja-JP" dirty="0"/>
              <a:t>BUFFALO </a:t>
            </a:r>
            <a:r>
              <a:rPr lang="ja-JP" altLang="en-US" dirty="0"/>
              <a:t>強制暗号化 </a:t>
            </a:r>
            <a:r>
              <a:rPr lang="en-US" altLang="ja-JP" dirty="0"/>
              <a:t>USB3.0 </a:t>
            </a:r>
            <a:r>
              <a:rPr lang="ja-JP" altLang="en-US" dirty="0"/>
              <a:t>セキュリティー</a:t>
            </a:r>
            <a:r>
              <a:rPr lang="en-US" altLang="ja-JP" dirty="0"/>
              <a:t>USB</a:t>
            </a:r>
            <a:r>
              <a:rPr lang="ja-JP" altLang="en-US" dirty="0"/>
              <a:t>メモリー </a:t>
            </a:r>
            <a:r>
              <a:rPr lang="en-US" altLang="ja-JP" dirty="0"/>
              <a:t>4GB RUF3-HSL4G</a:t>
            </a:r>
          </a:p>
        </p:txBody>
      </p:sp>
    </p:spTree>
    <p:extLst>
      <p:ext uri="{BB962C8B-B14F-4D97-AF65-F5344CB8AC3E}">
        <p14:creationId xmlns:p14="http://schemas.microsoft.com/office/powerpoint/2010/main" val="2110674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パスワードの事務局への通知</a:t>
            </a:r>
          </a:p>
        </p:txBody>
      </p:sp>
      <p:sp>
        <p:nvSpPr>
          <p:cNvPr id="3" name="テキスト ボックス 2"/>
          <p:cNvSpPr txBox="1"/>
          <p:nvPr/>
        </p:nvSpPr>
        <p:spPr>
          <a:xfrm>
            <a:off x="1662843" y="1791183"/>
            <a:ext cx="6295441" cy="1200329"/>
          </a:xfrm>
          <a:prstGeom prst="rect">
            <a:avLst/>
          </a:prstGeom>
          <a:noFill/>
        </p:spPr>
        <p:txBody>
          <a:bodyPr wrap="none" rtlCol="0">
            <a:spAutoFit/>
          </a:bodyPr>
          <a:lstStyle/>
          <a:p>
            <a:r>
              <a:rPr lang="ja-JP" altLang="en-US" dirty="0"/>
              <a:t>暗号化したパスワードは以下のような内容のメールで</a:t>
            </a:r>
            <a:endParaRPr lang="en-US" altLang="ja-JP" dirty="0"/>
          </a:p>
          <a:p>
            <a:r>
              <a:rPr lang="ja-JP" altLang="en-US" dirty="0"/>
              <a:t>事務局まで通知してください。</a:t>
            </a:r>
            <a:endParaRPr lang="en-US" altLang="ja-JP" dirty="0"/>
          </a:p>
          <a:p>
            <a:endParaRPr kumimoji="1" lang="en-US" altLang="ja-JP" dirty="0"/>
          </a:p>
          <a:p>
            <a:r>
              <a:rPr lang="ja-JP" altLang="en-US" dirty="0"/>
              <a:t>事務局のメールアドレスは</a:t>
            </a:r>
            <a:r>
              <a:rPr lang="en-US" altLang="ja-JP" dirty="0">
                <a:solidFill>
                  <a:srgbClr val="FF0000"/>
                </a:solidFill>
              </a:rPr>
              <a:t>jsprs-office01@shunkosha.com </a:t>
            </a:r>
            <a:r>
              <a:rPr lang="ja-JP" altLang="en-US" dirty="0"/>
              <a:t>です。</a:t>
            </a:r>
            <a:endParaRPr kumimoji="1" lang="ja-JP" altLang="en-US" dirty="0"/>
          </a:p>
        </p:txBody>
      </p:sp>
      <p:sp>
        <p:nvSpPr>
          <p:cNvPr id="5" name="正方形/長方形 4"/>
          <p:cNvSpPr/>
          <p:nvPr/>
        </p:nvSpPr>
        <p:spPr>
          <a:xfrm>
            <a:off x="1734601" y="3365057"/>
            <a:ext cx="5848454" cy="2308324"/>
          </a:xfrm>
          <a:prstGeom prst="rect">
            <a:avLst/>
          </a:prstGeom>
        </p:spPr>
        <p:txBody>
          <a:bodyPr wrap="square">
            <a:spAutoFit/>
          </a:bodyPr>
          <a:lstStyle/>
          <a:p>
            <a:r>
              <a:rPr lang="ja-JP" altLang="en-US" dirty="0"/>
              <a:t>件名：</a:t>
            </a:r>
            <a:r>
              <a:rPr lang="en-US" altLang="zh-TW" dirty="0"/>
              <a:t>【</a:t>
            </a:r>
            <a:r>
              <a:rPr lang="en-US" altLang="zh-TW" dirty="0">
                <a:latin typeface="ＭＳ Ｐゴシック" panose="020B0600070205080204" pitchFamily="50" charset="-128"/>
                <a:ea typeface="ＭＳ Ｐゴシック" panose="020B0600070205080204" pitchFamily="50" charset="-128"/>
              </a:rPr>
              <a:t>20</a:t>
            </a:r>
            <a:r>
              <a:rPr lang="ja-JP" altLang="en-US" dirty="0">
                <a:latin typeface="ＭＳ Ｐゴシック" panose="020B0600070205080204" pitchFamily="50" charset="-128"/>
                <a:ea typeface="ＭＳ Ｐゴシック" panose="020B0600070205080204" pitchFamily="50" charset="-128"/>
              </a:rPr>
              <a:t>〇〇</a:t>
            </a:r>
            <a:r>
              <a:rPr lang="zh-TW" altLang="en-US" dirty="0">
                <a:latin typeface="ＭＳ Ｐゴシック" panose="020B0600070205080204" pitchFamily="50" charset="-128"/>
                <a:ea typeface="ＭＳ Ｐゴシック" panose="020B0600070205080204" pitchFamily="50" charset="-128"/>
              </a:rPr>
              <a:t>年度専門医書類提出</a:t>
            </a:r>
            <a:r>
              <a:rPr lang="en-US" altLang="zh-TW"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形成太朗</a:t>
            </a:r>
            <a:endParaRPr lang="en-US" altLang="ja-JP" dirty="0"/>
          </a:p>
          <a:p>
            <a:r>
              <a:rPr lang="en-US" altLang="ja-JP" dirty="0"/>
              <a:t>-------------------------------------------------------------</a:t>
            </a:r>
          </a:p>
          <a:p>
            <a:r>
              <a:rPr lang="ja-JP" altLang="ja-JP" dirty="0"/>
              <a:t>専門医申請書類のデータを本日</a:t>
            </a:r>
            <a:r>
              <a:rPr lang="en-US" altLang="ja-JP" dirty="0"/>
              <a:t>USB</a:t>
            </a:r>
            <a:r>
              <a:rPr lang="ja-JP" altLang="ja-JP" dirty="0"/>
              <a:t>にて送付いたしました。</a:t>
            </a:r>
          </a:p>
          <a:p>
            <a:r>
              <a:rPr lang="en-US" altLang="ja-JP" dirty="0"/>
              <a:t>USB</a:t>
            </a:r>
            <a:r>
              <a:rPr lang="ja-JP" altLang="en-US" dirty="0"/>
              <a:t>の</a:t>
            </a:r>
            <a:r>
              <a:rPr lang="ja-JP" altLang="ja-JP" dirty="0"/>
              <a:t>パスワードは「</a:t>
            </a:r>
            <a:r>
              <a:rPr lang="en-US" altLang="ja-JP" dirty="0"/>
              <a:t>〇〇〇〇</a:t>
            </a:r>
            <a:r>
              <a:rPr lang="ja-JP" altLang="ja-JP" dirty="0"/>
              <a:t>」です。</a:t>
            </a:r>
          </a:p>
          <a:p>
            <a:r>
              <a:rPr lang="ja-JP" altLang="ja-JP" dirty="0"/>
              <a:t>どうぞ宜しくお願い申し上げます。</a:t>
            </a:r>
          </a:p>
          <a:p>
            <a:r>
              <a:rPr lang="en-US" altLang="ja-JP" dirty="0"/>
              <a:t> </a:t>
            </a:r>
            <a:endParaRPr lang="ja-JP" altLang="ja-JP" dirty="0"/>
          </a:p>
          <a:p>
            <a:r>
              <a:rPr lang="ja-JP" altLang="en-US" dirty="0"/>
              <a:t>形成太郎</a:t>
            </a:r>
            <a:endParaRPr lang="en-US" altLang="ja-JP" dirty="0"/>
          </a:p>
          <a:p>
            <a:r>
              <a:rPr lang="en-US" altLang="ja-JP" dirty="0"/>
              <a:t>--------------------------------------------------------------</a:t>
            </a:r>
            <a:endParaRPr lang="ja-JP" altLang="ja-JP" dirty="0"/>
          </a:p>
        </p:txBody>
      </p:sp>
    </p:spTree>
    <p:extLst>
      <p:ext uri="{BB962C8B-B14F-4D97-AF65-F5344CB8AC3E}">
        <p14:creationId xmlns:p14="http://schemas.microsoft.com/office/powerpoint/2010/main" val="4012003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申請に必要なファイル</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書類は以下の</a:t>
            </a:r>
            <a:r>
              <a:rPr kumimoji="1" lang="en-US" altLang="ja-JP" dirty="0"/>
              <a:t>4</a:t>
            </a:r>
            <a:r>
              <a:rPr kumimoji="1" lang="ja-JP" altLang="en-US" dirty="0"/>
              <a:t>種類です。</a:t>
            </a:r>
            <a:endParaRPr kumimoji="1" lang="en-US" altLang="ja-JP" dirty="0"/>
          </a:p>
          <a:p>
            <a:endParaRPr kumimoji="1" lang="ja-JP" altLang="en-US" dirty="0"/>
          </a:p>
        </p:txBody>
      </p:sp>
      <p:pic>
        <p:nvPicPr>
          <p:cNvPr id="4" name="図 3"/>
          <p:cNvPicPr>
            <a:picLocks noChangeAspect="1"/>
          </p:cNvPicPr>
          <p:nvPr/>
        </p:nvPicPr>
        <p:blipFill>
          <a:blip r:embed="rId2"/>
          <a:stretch>
            <a:fillRect/>
          </a:stretch>
        </p:blipFill>
        <p:spPr>
          <a:xfrm>
            <a:off x="698874" y="2540408"/>
            <a:ext cx="4505402" cy="1850433"/>
          </a:xfrm>
          <a:prstGeom prst="rect">
            <a:avLst/>
          </a:prstGeom>
        </p:spPr>
      </p:pic>
      <p:cxnSp>
        <p:nvCxnSpPr>
          <p:cNvPr id="7" name="直線矢印コネクタ 6"/>
          <p:cNvCxnSpPr>
            <a:cxnSpLocks/>
          </p:cNvCxnSpPr>
          <p:nvPr/>
        </p:nvCxnSpPr>
        <p:spPr>
          <a:xfrm flipH="1">
            <a:off x="4530265" y="2613419"/>
            <a:ext cx="1648259" cy="1846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直線矢印コネクタ 8"/>
          <p:cNvCxnSpPr/>
          <p:nvPr/>
        </p:nvCxnSpPr>
        <p:spPr>
          <a:xfrm flipH="1" flipV="1">
            <a:off x="4530266" y="3247320"/>
            <a:ext cx="1256951" cy="4321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テキスト ボックス 9"/>
          <p:cNvSpPr txBox="1"/>
          <p:nvPr/>
        </p:nvSpPr>
        <p:spPr>
          <a:xfrm>
            <a:off x="5787217" y="3163358"/>
            <a:ext cx="3352475" cy="2062103"/>
          </a:xfrm>
          <a:prstGeom prst="rect">
            <a:avLst/>
          </a:prstGeom>
          <a:noFill/>
        </p:spPr>
        <p:txBody>
          <a:bodyPr wrap="square" rtlCol="0">
            <a:spAutoFit/>
          </a:bodyPr>
          <a:lstStyle/>
          <a:p>
            <a:r>
              <a:rPr kumimoji="1" lang="ja-JP" altLang="en-US" sz="1600" dirty="0"/>
              <a:t>年に</a:t>
            </a:r>
            <a:r>
              <a:rPr kumimoji="1" lang="en-US" altLang="ja-JP" sz="1600" dirty="0"/>
              <a:t>2</a:t>
            </a:r>
            <a:r>
              <a:rPr kumimoji="1" lang="ja-JP" altLang="en-US" sz="1600" dirty="0"/>
              <a:t>回以上発行されており，査読がある（日本語または英語</a:t>
            </a:r>
          </a:p>
          <a:p>
            <a:r>
              <a:rPr kumimoji="1" lang="ja-JP" altLang="en-US" sz="1600" dirty="0"/>
              <a:t>の）学術雑誌（</a:t>
            </a:r>
            <a:r>
              <a:rPr kumimoji="1" lang="en-US" altLang="ja-JP" sz="1600" dirty="0"/>
              <a:t>Journal</a:t>
            </a:r>
            <a:r>
              <a:rPr kumimoji="1" lang="ja-JP" altLang="en-US" sz="1600" dirty="0"/>
              <a:t>）を指し，</a:t>
            </a:r>
            <a:r>
              <a:rPr kumimoji="1" lang="en-US" altLang="ja-JP" sz="1600" dirty="0"/>
              <a:t>proceedings </a:t>
            </a:r>
            <a:r>
              <a:rPr kumimoji="1" lang="ja-JP" altLang="en-US" sz="1600" dirty="0"/>
              <a:t>などは認められません。入会前に掲載された論文は対象外となり、掲載予定の論文に関しては，必ず</a:t>
            </a:r>
            <a:r>
              <a:rPr kumimoji="1" lang="en-US" altLang="ja-JP" sz="1600" dirty="0"/>
              <a:t>『</a:t>
            </a:r>
            <a:r>
              <a:rPr kumimoji="1" lang="ja-JP" altLang="en-US" sz="1600" dirty="0"/>
              <a:t>掲載証明書（原紙をスキャンしたもの）</a:t>
            </a:r>
            <a:r>
              <a:rPr kumimoji="1" lang="en-US" altLang="ja-JP" sz="1600" dirty="0"/>
              <a:t>』</a:t>
            </a:r>
            <a:r>
              <a:rPr kumimoji="1" lang="ja-JP" altLang="en-US" sz="1600" dirty="0"/>
              <a:t>を付する</a:t>
            </a:r>
          </a:p>
        </p:txBody>
      </p:sp>
      <p:cxnSp>
        <p:nvCxnSpPr>
          <p:cNvPr id="13" name="直線矢印コネクタ 12"/>
          <p:cNvCxnSpPr/>
          <p:nvPr/>
        </p:nvCxnSpPr>
        <p:spPr>
          <a:xfrm flipH="1" flipV="1">
            <a:off x="4098189" y="3679424"/>
            <a:ext cx="746314" cy="16891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4531134" y="5584667"/>
            <a:ext cx="2378476" cy="369332"/>
          </a:xfrm>
          <a:prstGeom prst="rect">
            <a:avLst/>
          </a:prstGeom>
          <a:noFill/>
        </p:spPr>
        <p:txBody>
          <a:bodyPr wrap="none" rtlCol="0">
            <a:spAutoFit/>
          </a:bodyPr>
          <a:lstStyle/>
          <a:p>
            <a:r>
              <a:rPr lang="ja-JP" altLang="en-US" dirty="0"/>
              <a:t>１０症例を記録します。</a:t>
            </a:r>
            <a:endParaRPr kumimoji="1" lang="ja-JP" altLang="en-US" dirty="0"/>
          </a:p>
        </p:txBody>
      </p:sp>
      <p:sp>
        <p:nvSpPr>
          <p:cNvPr id="11" name="テキスト ボックス 10"/>
          <p:cNvSpPr txBox="1"/>
          <p:nvPr/>
        </p:nvSpPr>
        <p:spPr>
          <a:xfrm>
            <a:off x="1754496" y="6376794"/>
            <a:ext cx="5620449" cy="369332"/>
          </a:xfrm>
          <a:prstGeom prst="rect">
            <a:avLst/>
          </a:prstGeom>
          <a:noFill/>
        </p:spPr>
        <p:txBody>
          <a:bodyPr wrap="none" rtlCol="0">
            <a:spAutoFit/>
          </a:bodyPr>
          <a:lstStyle/>
          <a:p>
            <a:r>
              <a:rPr kumimoji="1" lang="en-US" altLang="ja-JP" dirty="0">
                <a:solidFill>
                  <a:srgbClr val="FF0000"/>
                </a:solidFill>
              </a:rPr>
              <a:t>※</a:t>
            </a:r>
            <a:r>
              <a:rPr kumimoji="1" lang="ja-JP" altLang="en-US" dirty="0">
                <a:solidFill>
                  <a:srgbClr val="FF0000"/>
                </a:solidFill>
              </a:rPr>
              <a:t>ファイル名が異なる場合がありますが中身は同一です</a:t>
            </a:r>
          </a:p>
        </p:txBody>
      </p:sp>
      <p:sp>
        <p:nvSpPr>
          <p:cNvPr id="6" name="正方形/長方形 5">
            <a:extLst>
              <a:ext uri="{FF2B5EF4-FFF2-40B4-BE49-F238E27FC236}">
                <a16:creationId xmlns:a16="http://schemas.microsoft.com/office/drawing/2014/main" id="{EB20567C-F67E-4C72-ABDE-7699A579B6B1}"/>
              </a:ext>
            </a:extLst>
          </p:cNvPr>
          <p:cNvSpPr/>
          <p:nvPr/>
        </p:nvSpPr>
        <p:spPr>
          <a:xfrm>
            <a:off x="1273164" y="3798609"/>
            <a:ext cx="2144291" cy="24191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3551800F-9DAD-43BA-BD85-C96067C4EC61}"/>
              </a:ext>
            </a:extLst>
          </p:cNvPr>
          <p:cNvSpPr/>
          <p:nvPr/>
        </p:nvSpPr>
        <p:spPr>
          <a:xfrm>
            <a:off x="1273163" y="3427022"/>
            <a:ext cx="2144291" cy="24191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2A7010FE-F51E-4E15-A0C3-99A70E541D2D}"/>
              </a:ext>
            </a:extLst>
          </p:cNvPr>
          <p:cNvSpPr/>
          <p:nvPr/>
        </p:nvSpPr>
        <p:spPr>
          <a:xfrm>
            <a:off x="1271058" y="3042402"/>
            <a:ext cx="2580506" cy="24191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DA5CB37A-EC70-4962-A49E-5CDB5606C941}"/>
              </a:ext>
            </a:extLst>
          </p:cNvPr>
          <p:cNvSpPr/>
          <p:nvPr/>
        </p:nvSpPr>
        <p:spPr>
          <a:xfrm>
            <a:off x="1271058" y="2653067"/>
            <a:ext cx="2506615" cy="24191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0732CD25-8D8C-4906-90DE-B3A1356C45E2}"/>
              </a:ext>
            </a:extLst>
          </p:cNvPr>
          <p:cNvSpPr/>
          <p:nvPr/>
        </p:nvSpPr>
        <p:spPr>
          <a:xfrm>
            <a:off x="968533" y="3734899"/>
            <a:ext cx="2752332" cy="369332"/>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0" cap="none" spc="0" dirty="0">
                <a:ln w="0"/>
                <a:effectLst>
                  <a:outerShdw blurRad="38100" dist="19050" dir="2700000" algn="tl" rotWithShape="0">
                    <a:schemeClr val="dk1">
                      <a:alpha val="40000"/>
                    </a:schemeClr>
                  </a:outerShdw>
                </a:effectLst>
              </a:rPr>
              <a:t>専門医申請書データ</a:t>
            </a:r>
          </a:p>
        </p:txBody>
      </p:sp>
      <p:sp>
        <p:nvSpPr>
          <p:cNvPr id="18" name="正方形/長方形 17">
            <a:extLst>
              <a:ext uri="{FF2B5EF4-FFF2-40B4-BE49-F238E27FC236}">
                <a16:creationId xmlns:a16="http://schemas.microsoft.com/office/drawing/2014/main" id="{1665A646-DC96-475B-9B72-5272E97CFF8F}"/>
              </a:ext>
            </a:extLst>
          </p:cNvPr>
          <p:cNvSpPr/>
          <p:nvPr/>
        </p:nvSpPr>
        <p:spPr>
          <a:xfrm>
            <a:off x="1186668" y="2597806"/>
            <a:ext cx="2695575" cy="369332"/>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800" dirty="0">
                <a:ln w="0"/>
                <a:effectLst>
                  <a:outerShdw blurRad="38100" dist="19050" dir="2700000" algn="tl" rotWithShape="0">
                    <a:schemeClr val="dk1">
                      <a:alpha val="40000"/>
                    </a:schemeClr>
                  </a:outerShdw>
                </a:effectLst>
              </a:rPr>
              <a:t>20</a:t>
            </a:r>
            <a:r>
              <a:rPr lang="ja-JP" altLang="en-US" sz="1800" dirty="0">
                <a:ln w="0"/>
                <a:effectLst>
                  <a:outerShdw blurRad="38100" dist="19050" dir="2700000" algn="tl" rotWithShape="0">
                    <a:schemeClr val="dk1">
                      <a:alpha val="40000"/>
                    </a:schemeClr>
                  </a:outerShdw>
                </a:effectLst>
              </a:rPr>
              <a:t>症例</a:t>
            </a:r>
            <a:r>
              <a:rPr lang="ja-JP" altLang="en-US" sz="1800" b="0" cap="none" spc="0" dirty="0">
                <a:ln w="0"/>
                <a:effectLst>
                  <a:outerShdw blurRad="38100" dist="19050" dir="2700000" algn="tl" rotWithShape="0">
                    <a:schemeClr val="dk1">
                      <a:alpha val="40000"/>
                    </a:schemeClr>
                  </a:outerShdw>
                </a:effectLst>
              </a:rPr>
              <a:t>申請書データ</a:t>
            </a:r>
          </a:p>
        </p:txBody>
      </p:sp>
      <p:sp>
        <p:nvSpPr>
          <p:cNvPr id="19" name="正方形/長方形 18">
            <a:extLst>
              <a:ext uri="{FF2B5EF4-FFF2-40B4-BE49-F238E27FC236}">
                <a16:creationId xmlns:a16="http://schemas.microsoft.com/office/drawing/2014/main" id="{E61A83B6-E0F5-4046-A61B-1B1C4033C712}"/>
              </a:ext>
            </a:extLst>
          </p:cNvPr>
          <p:cNvSpPr/>
          <p:nvPr/>
        </p:nvSpPr>
        <p:spPr>
          <a:xfrm>
            <a:off x="1226762" y="2991825"/>
            <a:ext cx="2695575" cy="307777"/>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dirty="0">
                <a:ln w="0"/>
                <a:effectLst>
                  <a:outerShdw blurRad="38100" dist="19050" dir="2700000" algn="tl" rotWithShape="0">
                    <a:schemeClr val="dk1">
                      <a:alpha val="40000"/>
                    </a:schemeClr>
                  </a:outerShdw>
                </a:effectLst>
              </a:rPr>
              <a:t>形成外科領域の論文</a:t>
            </a:r>
            <a:r>
              <a:rPr lang="ja-JP" altLang="en-US" sz="1400" b="1" cap="none" spc="0" dirty="0">
                <a:ln w="0"/>
                <a:effectLst>
                  <a:outerShdw blurRad="38100" dist="19050" dir="2700000" algn="tl" rotWithShape="0">
                    <a:schemeClr val="dk1">
                      <a:alpha val="40000"/>
                    </a:schemeClr>
                  </a:outerShdw>
                </a:effectLst>
              </a:rPr>
              <a:t>データ</a:t>
            </a:r>
          </a:p>
        </p:txBody>
      </p:sp>
      <p:sp>
        <p:nvSpPr>
          <p:cNvPr id="20" name="正方形/長方形 19">
            <a:extLst>
              <a:ext uri="{FF2B5EF4-FFF2-40B4-BE49-F238E27FC236}">
                <a16:creationId xmlns:a16="http://schemas.microsoft.com/office/drawing/2014/main" id="{6600B7AB-0EC5-485B-879C-880780C3F3B4}"/>
              </a:ext>
            </a:extLst>
          </p:cNvPr>
          <p:cNvSpPr/>
          <p:nvPr/>
        </p:nvSpPr>
        <p:spPr>
          <a:xfrm>
            <a:off x="1025290" y="3350279"/>
            <a:ext cx="2695575" cy="369332"/>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800" dirty="0">
                <a:ln w="0"/>
                <a:effectLst>
                  <a:outerShdw blurRad="38100" dist="19050" dir="2700000" algn="tl" rotWithShape="0">
                    <a:schemeClr val="dk1">
                      <a:alpha val="40000"/>
                    </a:schemeClr>
                  </a:outerShdw>
                </a:effectLst>
              </a:rPr>
              <a:t>10</a:t>
            </a:r>
            <a:r>
              <a:rPr lang="ja-JP" altLang="en-US" sz="1800" dirty="0">
                <a:ln w="0"/>
                <a:effectLst>
                  <a:outerShdw blurRad="38100" dist="19050" dir="2700000" algn="tl" rotWithShape="0">
                    <a:schemeClr val="dk1">
                      <a:alpha val="40000"/>
                    </a:schemeClr>
                  </a:outerShdw>
                </a:effectLst>
              </a:rPr>
              <a:t>症例</a:t>
            </a:r>
            <a:r>
              <a:rPr lang="ja-JP" altLang="en-US" sz="1800" b="0" cap="none" spc="0" dirty="0">
                <a:ln w="0"/>
                <a:effectLst>
                  <a:outerShdw blurRad="38100" dist="19050" dir="2700000" algn="tl" rotWithShape="0">
                    <a:schemeClr val="dk1">
                      <a:alpha val="40000"/>
                    </a:schemeClr>
                  </a:outerShdw>
                </a:effectLst>
              </a:rPr>
              <a:t>申請書データ</a:t>
            </a:r>
          </a:p>
        </p:txBody>
      </p:sp>
      <p:sp>
        <p:nvSpPr>
          <p:cNvPr id="21" name="正方形/長方形 20">
            <a:extLst>
              <a:ext uri="{FF2B5EF4-FFF2-40B4-BE49-F238E27FC236}">
                <a16:creationId xmlns:a16="http://schemas.microsoft.com/office/drawing/2014/main" id="{E009474A-2566-69DF-8D21-A131A9082C3C}"/>
              </a:ext>
            </a:extLst>
          </p:cNvPr>
          <p:cNvSpPr/>
          <p:nvPr/>
        </p:nvSpPr>
        <p:spPr>
          <a:xfrm>
            <a:off x="3393208" y="3694075"/>
            <a:ext cx="596638" cy="400110"/>
          </a:xfrm>
          <a:prstGeom prst="rect">
            <a:avLst/>
          </a:prstGeom>
          <a:solidFill>
            <a:schemeClr val="bg1"/>
          </a:solidFill>
          <a:ln>
            <a:solidFill>
              <a:schemeClr val="bg1"/>
            </a:solidFill>
          </a:ln>
        </p:spPr>
        <p:txBody>
          <a:bodyPr wrap="none" lIns="91440" tIns="45720" rIns="91440" bIns="45720">
            <a:spAutoFit/>
          </a:bodyPr>
          <a:lstStyle/>
          <a:p>
            <a:pPr algn="ctr"/>
            <a:r>
              <a:rPr lang="en-US" altLang="ja-JP" sz="2000" b="0" cap="none" spc="0" dirty="0">
                <a:ln w="0"/>
                <a:solidFill>
                  <a:schemeClr val="tx1"/>
                </a:solidFill>
                <a:effectLst>
                  <a:outerShdw blurRad="38100" dist="19050" dir="2700000" algn="tl" rotWithShape="0">
                    <a:schemeClr val="dk1">
                      <a:alpha val="40000"/>
                    </a:schemeClr>
                  </a:outerShdw>
                </a:effectLst>
              </a:rPr>
              <a:t>.pdf</a:t>
            </a:r>
            <a:endParaRPr lang="ja-JP" altLang="en-US" sz="2000" b="0" cap="none" spc="0" dirty="0">
              <a:ln w="0"/>
              <a:solidFill>
                <a:schemeClr val="tx1"/>
              </a:solidFill>
              <a:effectLst>
                <a:outerShdw blurRad="38100" dist="19050" dir="2700000" algn="tl" rotWithShape="0">
                  <a:schemeClr val="dk1">
                    <a:alpha val="40000"/>
                  </a:schemeClr>
                </a:outerShdw>
              </a:effectLst>
            </a:endParaRPr>
          </a:p>
        </p:txBody>
      </p:sp>
      <p:sp>
        <p:nvSpPr>
          <p:cNvPr id="22" name="正方形/長方形 21">
            <a:extLst>
              <a:ext uri="{FF2B5EF4-FFF2-40B4-BE49-F238E27FC236}">
                <a16:creationId xmlns:a16="http://schemas.microsoft.com/office/drawing/2014/main" id="{BF2E506A-A15C-04C9-2D83-4E522B97C1DE}"/>
              </a:ext>
            </a:extLst>
          </p:cNvPr>
          <p:cNvSpPr/>
          <p:nvPr/>
        </p:nvSpPr>
        <p:spPr>
          <a:xfrm>
            <a:off x="3393208" y="3304740"/>
            <a:ext cx="714106" cy="400110"/>
          </a:xfrm>
          <a:prstGeom prst="rect">
            <a:avLst/>
          </a:prstGeom>
          <a:solidFill>
            <a:schemeClr val="bg1"/>
          </a:solidFill>
          <a:ln>
            <a:solidFill>
              <a:schemeClr val="bg1"/>
            </a:solidFill>
          </a:ln>
        </p:spPr>
        <p:txBody>
          <a:bodyPr wrap="none" lIns="91440" tIns="45720" rIns="91440" bIns="45720">
            <a:spAutoFit/>
          </a:bodyPr>
          <a:lstStyle/>
          <a:p>
            <a:pPr algn="ctr"/>
            <a:r>
              <a:rPr lang="en-US" altLang="ja-JP" sz="2000" b="0" cap="none" spc="0" dirty="0">
                <a:ln w="0"/>
                <a:solidFill>
                  <a:schemeClr val="tx1"/>
                </a:solidFill>
                <a:effectLst>
                  <a:outerShdw blurRad="38100" dist="19050" dir="2700000" algn="tl" rotWithShape="0">
                    <a:schemeClr val="dk1">
                      <a:alpha val="40000"/>
                    </a:schemeClr>
                  </a:outerShdw>
                </a:effectLst>
              </a:rPr>
              <a:t>.pptx</a:t>
            </a:r>
            <a:endParaRPr lang="ja-JP" altLang="en-US" sz="2000" b="0" cap="none" spc="0" dirty="0">
              <a:ln w="0"/>
              <a:solidFill>
                <a:schemeClr val="tx1"/>
              </a:solidFill>
              <a:effectLst>
                <a:outerShdw blurRad="38100" dist="19050" dir="2700000" algn="tl" rotWithShape="0">
                  <a:schemeClr val="dk1">
                    <a:alpha val="40000"/>
                  </a:schemeClr>
                </a:outerShdw>
              </a:effectLst>
            </a:endParaRPr>
          </a:p>
        </p:txBody>
      </p:sp>
      <p:sp>
        <p:nvSpPr>
          <p:cNvPr id="24" name="正方形/長方形 23">
            <a:extLst>
              <a:ext uri="{FF2B5EF4-FFF2-40B4-BE49-F238E27FC236}">
                <a16:creationId xmlns:a16="http://schemas.microsoft.com/office/drawing/2014/main" id="{98648382-8590-E4D9-5860-BEAFB8772EF1}"/>
              </a:ext>
            </a:extLst>
          </p:cNvPr>
          <p:cNvSpPr/>
          <p:nvPr/>
        </p:nvSpPr>
        <p:spPr>
          <a:xfrm>
            <a:off x="3779923" y="2924601"/>
            <a:ext cx="751211" cy="400110"/>
          </a:xfrm>
          <a:prstGeom prst="rect">
            <a:avLst/>
          </a:prstGeom>
          <a:solidFill>
            <a:schemeClr val="bg1"/>
          </a:solidFill>
          <a:ln>
            <a:solidFill>
              <a:schemeClr val="bg1"/>
            </a:solidFill>
          </a:ln>
        </p:spPr>
        <p:txBody>
          <a:bodyPr wrap="square" lIns="91440" tIns="45720" rIns="91440" bIns="45720">
            <a:spAutoFit/>
          </a:bodyPr>
          <a:lstStyle/>
          <a:p>
            <a:pPr algn="ctr"/>
            <a:r>
              <a:rPr lang="en-US" altLang="ja-JP" sz="2000" b="0" cap="none" spc="0" dirty="0">
                <a:ln w="0"/>
                <a:solidFill>
                  <a:schemeClr val="tx1"/>
                </a:solidFill>
                <a:effectLst>
                  <a:outerShdw blurRad="38100" dist="19050" dir="2700000" algn="tl" rotWithShape="0">
                    <a:schemeClr val="dk1">
                      <a:alpha val="40000"/>
                    </a:schemeClr>
                  </a:outerShdw>
                </a:effectLst>
              </a:rPr>
              <a:t>.pdf</a:t>
            </a:r>
            <a:endParaRPr lang="ja-JP" altLang="en-US" sz="2000" b="0" cap="none" spc="0" dirty="0">
              <a:ln w="0"/>
              <a:solidFill>
                <a:schemeClr val="tx1"/>
              </a:solidFill>
              <a:effectLst>
                <a:outerShdw blurRad="38100" dist="19050" dir="2700000" algn="tl" rotWithShape="0">
                  <a:schemeClr val="dk1">
                    <a:alpha val="40000"/>
                  </a:schemeClr>
                </a:outerShdw>
              </a:effectLst>
            </a:endParaRPr>
          </a:p>
        </p:txBody>
      </p:sp>
      <p:sp>
        <p:nvSpPr>
          <p:cNvPr id="25" name="正方形/長方形 24">
            <a:extLst>
              <a:ext uri="{FF2B5EF4-FFF2-40B4-BE49-F238E27FC236}">
                <a16:creationId xmlns:a16="http://schemas.microsoft.com/office/drawing/2014/main" id="{C21416B1-E54D-A2D4-163D-A719BE59D641}"/>
              </a:ext>
            </a:extLst>
          </p:cNvPr>
          <p:cNvSpPr/>
          <p:nvPr/>
        </p:nvSpPr>
        <p:spPr>
          <a:xfrm>
            <a:off x="575036" y="2412643"/>
            <a:ext cx="5976594" cy="512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59748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申請に必要な環境</a:t>
            </a:r>
            <a:r>
              <a:rPr kumimoji="1" lang="en-US" altLang="ja-JP" dirty="0"/>
              <a:t>(</a:t>
            </a:r>
            <a:r>
              <a:rPr kumimoji="1" lang="ja-JP" altLang="en-US" dirty="0"/>
              <a:t>ソフトウェア）</a:t>
            </a:r>
          </a:p>
        </p:txBody>
      </p:sp>
      <p:sp>
        <p:nvSpPr>
          <p:cNvPr id="3" name="コンテンツ プレースホルダー 2"/>
          <p:cNvSpPr>
            <a:spLocks noGrp="1"/>
          </p:cNvSpPr>
          <p:nvPr>
            <p:ph idx="1"/>
          </p:nvPr>
        </p:nvSpPr>
        <p:spPr/>
        <p:txBody>
          <a:bodyPr/>
          <a:lstStyle/>
          <a:p>
            <a:r>
              <a:rPr kumimoji="1" lang="ja-JP" altLang="en-US" dirty="0"/>
              <a:t>専門医認定医委員会では以下の環境で動作確認を行っています。可能な限り同じ、または最新版での入力をお願いします。</a:t>
            </a:r>
            <a:endParaRPr kumimoji="1" lang="en-US" altLang="ja-JP" dirty="0"/>
          </a:p>
          <a:p>
            <a:pPr marL="0" indent="0">
              <a:buNone/>
            </a:pPr>
            <a:r>
              <a:rPr kumimoji="1" lang="ja-JP" altLang="en-US" sz="2400" dirty="0"/>
              <a:t>（旧版ですと、入力できなかったり、委員会で閲覧・審査ができない場合があります。）</a:t>
            </a:r>
            <a:endParaRPr kumimoji="1" lang="en-US" altLang="ja-JP" dirty="0"/>
          </a:p>
          <a:p>
            <a:pPr marL="0" indent="0">
              <a:buNone/>
            </a:pPr>
            <a:endParaRPr lang="en-US" altLang="ja-JP" dirty="0"/>
          </a:p>
          <a:p>
            <a:pPr marL="0" indent="0">
              <a:buNone/>
            </a:pPr>
            <a:r>
              <a:rPr lang="ja-JP" altLang="en-US" dirty="0"/>
              <a:t>・推奨環境：</a:t>
            </a:r>
            <a:r>
              <a:rPr lang="en-US" altLang="ja-JP" dirty="0"/>
              <a:t>Windows</a:t>
            </a:r>
            <a:r>
              <a:rPr lang="ja-JP" altLang="en-US" dirty="0"/>
              <a:t>　</a:t>
            </a:r>
            <a:r>
              <a:rPr lang="en-US" altLang="ja-JP" dirty="0"/>
              <a:t>10</a:t>
            </a:r>
          </a:p>
          <a:p>
            <a:pPr marL="0" indent="0">
              <a:buNone/>
            </a:pPr>
            <a:r>
              <a:rPr kumimoji="1" lang="en-US" altLang="ja-JP" dirty="0"/>
              <a:t>		</a:t>
            </a:r>
            <a:r>
              <a:rPr kumimoji="1" lang="ja-JP" altLang="en-US" dirty="0"/>
              <a:t>　　　　</a:t>
            </a:r>
            <a:r>
              <a:rPr kumimoji="1" lang="en-US" altLang="ja-JP" dirty="0"/>
              <a:t>Microsoft</a:t>
            </a:r>
            <a:r>
              <a:rPr lang="en-US" altLang="ja-JP" dirty="0"/>
              <a:t> Office 2010</a:t>
            </a:r>
            <a:r>
              <a:rPr lang="ja-JP" altLang="en-US" dirty="0"/>
              <a:t>以降</a:t>
            </a:r>
            <a:endParaRPr kumimoji="1" lang="ja-JP" altLang="en-US" dirty="0"/>
          </a:p>
        </p:txBody>
      </p:sp>
    </p:spTree>
    <p:extLst>
      <p:ext uri="{BB962C8B-B14F-4D97-AF65-F5344CB8AC3E}">
        <p14:creationId xmlns:p14="http://schemas.microsoft.com/office/powerpoint/2010/main" val="2211272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申請に必要な環境（ハードウェア）</a:t>
            </a:r>
          </a:p>
        </p:txBody>
      </p:sp>
      <p:sp>
        <p:nvSpPr>
          <p:cNvPr id="3" name="コンテンツ プレースホルダー 2"/>
          <p:cNvSpPr>
            <a:spLocks noGrp="1"/>
          </p:cNvSpPr>
          <p:nvPr>
            <p:ph idx="1"/>
          </p:nvPr>
        </p:nvSpPr>
        <p:spPr>
          <a:xfrm>
            <a:off x="457200" y="1579325"/>
            <a:ext cx="8229600" cy="4525963"/>
          </a:xfrm>
        </p:spPr>
        <p:txBody>
          <a:bodyPr>
            <a:normAutofit fontScale="92500" lnSpcReduction="10000"/>
          </a:bodyPr>
          <a:lstStyle/>
          <a:p>
            <a:r>
              <a:rPr kumimoji="1" lang="en-US" altLang="ja-JP" sz="2000" dirty="0"/>
              <a:t>Windows PC</a:t>
            </a:r>
          </a:p>
          <a:p>
            <a:r>
              <a:rPr lang="ja-JP" altLang="en-US" sz="2000" dirty="0"/>
              <a:t>ドキュメントスキャナ</a:t>
            </a:r>
            <a:endParaRPr lang="en-US" altLang="ja-JP" sz="2000" dirty="0"/>
          </a:p>
          <a:p>
            <a:pPr lvl="1"/>
            <a:r>
              <a:rPr kumimoji="1" lang="en-US" altLang="ja-JP" sz="1800" dirty="0" err="1"/>
              <a:t>ScanSnap</a:t>
            </a:r>
            <a:r>
              <a:rPr kumimoji="1" lang="ja-JP" altLang="en-US" sz="1800" dirty="0"/>
              <a:t>などのドキュメントスキャナを推奨します。</a:t>
            </a:r>
            <a:endParaRPr kumimoji="1" lang="en-US" altLang="ja-JP" sz="1800" dirty="0"/>
          </a:p>
          <a:p>
            <a:pPr lvl="2"/>
            <a:r>
              <a:rPr lang="ja-JP" altLang="en-US" sz="1600" dirty="0"/>
              <a:t>署名捺印の必要な書類、講習会参加証などをスキャンして</a:t>
            </a:r>
            <a:r>
              <a:rPr lang="en-US" altLang="ja-JP" sz="1600" dirty="0"/>
              <a:t>PDF</a:t>
            </a:r>
            <a:r>
              <a:rPr lang="ja-JP" altLang="en-US" sz="1600" dirty="0"/>
              <a:t>化するものです。</a:t>
            </a:r>
            <a:endParaRPr lang="en-US" altLang="ja-JP" sz="1600" dirty="0"/>
          </a:p>
          <a:p>
            <a:pPr lvl="2"/>
            <a:r>
              <a:rPr kumimoji="1" lang="ja-JP" altLang="en-US" sz="1600" dirty="0"/>
              <a:t>画像が鮮明であればスマートフォンのスキャンアプリ等で代用することも可です。</a:t>
            </a:r>
            <a:endParaRPr kumimoji="1" lang="en-US" altLang="ja-JP" sz="1600" dirty="0"/>
          </a:p>
          <a:p>
            <a:pPr lvl="2"/>
            <a:r>
              <a:rPr lang="ja-JP" altLang="en-US" sz="1600" dirty="0"/>
              <a:t>審査委員会からスキャン前のオリジナルの書類の提出を求められることがあるので、スキャン後も大切に保存してください。</a:t>
            </a:r>
            <a:endParaRPr lang="en-US" altLang="ja-JP" sz="1600" dirty="0"/>
          </a:p>
          <a:p>
            <a:r>
              <a:rPr kumimoji="1" lang="ja-JP" altLang="en-US" sz="2000" dirty="0"/>
              <a:t>セキュリティ</a:t>
            </a:r>
            <a:r>
              <a:rPr kumimoji="1" lang="en-US" altLang="ja-JP" sz="2000" dirty="0"/>
              <a:t>USB</a:t>
            </a:r>
            <a:r>
              <a:rPr kumimoji="1" lang="ja-JP" altLang="en-US" sz="2000" dirty="0"/>
              <a:t>ディスク</a:t>
            </a:r>
            <a:endParaRPr kumimoji="1" lang="en-US" altLang="ja-JP" sz="2000" dirty="0"/>
          </a:p>
          <a:p>
            <a:pPr lvl="1"/>
            <a:r>
              <a:rPr lang="ja-JP" altLang="en-US" sz="1600" dirty="0"/>
              <a:t>書類を委員会に提出するときに暗号化のできるセキュリティ</a:t>
            </a:r>
            <a:r>
              <a:rPr lang="en-US" altLang="ja-JP" sz="1600" dirty="0"/>
              <a:t>USB</a:t>
            </a:r>
            <a:r>
              <a:rPr lang="ja-JP" altLang="en-US" sz="1600" dirty="0"/>
              <a:t>ディスクを使用します。</a:t>
            </a:r>
            <a:endParaRPr lang="en-US" altLang="ja-JP" sz="1600" dirty="0"/>
          </a:p>
          <a:p>
            <a:pPr lvl="1"/>
            <a:r>
              <a:rPr kumimoji="1" lang="ja-JP" altLang="en-US" sz="1600" dirty="0"/>
              <a:t>書類の提出時は</a:t>
            </a:r>
            <a:r>
              <a:rPr kumimoji="1" lang="ja-JP" altLang="en-US" sz="1600" dirty="0">
                <a:solidFill>
                  <a:srgbClr val="FF0000"/>
                </a:solidFill>
              </a:rPr>
              <a:t>必ず暗号化してください。</a:t>
            </a:r>
            <a:endParaRPr kumimoji="1" lang="en-US" altLang="ja-JP" sz="1600" dirty="0">
              <a:solidFill>
                <a:srgbClr val="FF0000"/>
              </a:solidFill>
            </a:endParaRPr>
          </a:p>
          <a:p>
            <a:pPr lvl="1"/>
            <a:r>
              <a:rPr lang="ja-JP" altLang="en-US" sz="1600" dirty="0">
                <a:solidFill>
                  <a:srgbClr val="FF0000"/>
                </a:solidFill>
              </a:rPr>
              <a:t>暗号化のパスワードは電子メールで学会事務局に通知してください。</a:t>
            </a:r>
            <a:endParaRPr kumimoji="1" lang="en-US" altLang="ja-JP" sz="1600" dirty="0">
              <a:solidFill>
                <a:srgbClr val="FF0000"/>
              </a:solidFill>
            </a:endParaRPr>
          </a:p>
          <a:p>
            <a:pPr lvl="1"/>
            <a:r>
              <a:rPr lang="ja-JP" altLang="en-US" sz="1600" dirty="0"/>
              <a:t>提出したセキュリティ</a:t>
            </a:r>
            <a:r>
              <a:rPr lang="en-US" altLang="ja-JP" sz="1600" dirty="0"/>
              <a:t>USB</a:t>
            </a:r>
            <a:r>
              <a:rPr lang="ja-JP" altLang="en-US" sz="1600" dirty="0"/>
              <a:t>ディスクは、面接試験の終了時に手渡しで返却します。</a:t>
            </a:r>
          </a:p>
          <a:p>
            <a:pPr lvl="1"/>
            <a:r>
              <a:rPr lang="en-US" altLang="ja-JP" sz="1600" dirty="0"/>
              <a:t>USB</a:t>
            </a:r>
            <a:r>
              <a:rPr lang="ja-JP" altLang="en-US" sz="1600" dirty="0"/>
              <a:t>ディスクはハードウェア暗号化対応のものを使用してください。</a:t>
            </a:r>
            <a:endParaRPr lang="en-US" altLang="ja-JP" sz="1600" dirty="0"/>
          </a:p>
          <a:p>
            <a:pPr lvl="1"/>
            <a:r>
              <a:rPr lang="en-US" altLang="ja-JP" sz="1600" dirty="0"/>
              <a:t>MacOS</a:t>
            </a:r>
            <a:r>
              <a:rPr lang="ja-JP" altLang="en-US" sz="1600" dirty="0"/>
              <a:t>には対応していない製品が多いようです。</a:t>
            </a:r>
            <a:endParaRPr lang="en-US" altLang="ja-JP" sz="1600" dirty="0"/>
          </a:p>
          <a:p>
            <a:pPr lvl="1"/>
            <a:r>
              <a:rPr lang="ja-JP" altLang="en-US" sz="1600" dirty="0"/>
              <a:t>最終的な</a:t>
            </a:r>
            <a:r>
              <a:rPr lang="en-US" altLang="ja-JP" sz="1600" dirty="0"/>
              <a:t>USB</a:t>
            </a:r>
            <a:r>
              <a:rPr lang="ja-JP" altLang="en-US" sz="1600" dirty="0"/>
              <a:t>ディスクへの書き込みは</a:t>
            </a:r>
            <a:r>
              <a:rPr lang="en-US" altLang="ja-JP" sz="1600" dirty="0"/>
              <a:t>Windows</a:t>
            </a:r>
            <a:r>
              <a:rPr lang="ja-JP" altLang="en-US" sz="1600" dirty="0"/>
              <a:t>で行ってください。</a:t>
            </a:r>
            <a:endParaRPr lang="en-US" altLang="ja-JP" sz="1600" dirty="0"/>
          </a:p>
          <a:p>
            <a:pPr lvl="1"/>
            <a:endParaRPr lang="en-US" altLang="ja-JP" sz="1600" dirty="0"/>
          </a:p>
          <a:p>
            <a:pPr marL="457200" lvl="1" indent="0">
              <a:buNone/>
            </a:pPr>
            <a:r>
              <a:rPr lang="ja-JP" altLang="en-US" sz="1600" dirty="0"/>
              <a:t>＊詳しくは後半に記載される「提出メディア」のシートをご覧ください</a:t>
            </a:r>
            <a:endParaRPr lang="en-US" altLang="ja-JP" sz="1600" dirty="0"/>
          </a:p>
        </p:txBody>
      </p:sp>
    </p:spTree>
    <p:extLst>
      <p:ext uri="{BB962C8B-B14F-4D97-AF65-F5344CB8AC3E}">
        <p14:creationId xmlns:p14="http://schemas.microsoft.com/office/powerpoint/2010/main" val="3502173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申請書</a:t>
            </a:r>
            <a:endParaRPr kumimoji="1" lang="ja-JP" altLang="en-US" sz="2000" dirty="0">
              <a:solidFill>
                <a:srgbClr val="FF0000"/>
              </a:solidFill>
            </a:endParaRPr>
          </a:p>
        </p:txBody>
      </p:sp>
      <p:pic>
        <p:nvPicPr>
          <p:cNvPr id="4" name="コンテンツ プレースホルダー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4219" r="-4362"/>
          <a:stretch/>
        </p:blipFill>
        <p:spPr>
          <a:xfrm>
            <a:off x="775007" y="1600200"/>
            <a:ext cx="4068784" cy="4525963"/>
          </a:xfrm>
        </p:spPr>
      </p:pic>
      <p:cxnSp>
        <p:nvCxnSpPr>
          <p:cNvPr id="6" name="直線矢印コネクタ 5"/>
          <p:cNvCxnSpPr/>
          <p:nvPr/>
        </p:nvCxnSpPr>
        <p:spPr>
          <a:xfrm flipH="1">
            <a:off x="2949330" y="1872565"/>
            <a:ext cx="2217380" cy="1937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5403518" y="1389376"/>
            <a:ext cx="2717511" cy="923330"/>
          </a:xfrm>
          <a:prstGeom prst="rect">
            <a:avLst/>
          </a:prstGeom>
          <a:noFill/>
        </p:spPr>
        <p:txBody>
          <a:bodyPr wrap="none" rtlCol="0">
            <a:spAutoFit/>
          </a:bodyPr>
          <a:lstStyle/>
          <a:p>
            <a:r>
              <a:rPr kumimoji="1" lang="ja-JP" altLang="en-US" dirty="0"/>
              <a:t>ポップアップの指示に従い</a:t>
            </a:r>
            <a:endParaRPr kumimoji="1" lang="en-US" altLang="ja-JP" dirty="0"/>
          </a:p>
          <a:p>
            <a:r>
              <a:rPr lang="ja-JP" altLang="en-US" dirty="0"/>
              <a:t>色のついているセルに</a:t>
            </a:r>
            <a:endParaRPr lang="en-US" altLang="ja-JP" dirty="0"/>
          </a:p>
          <a:p>
            <a:r>
              <a:rPr kumimoji="1" lang="ja-JP" altLang="en-US" dirty="0"/>
              <a:t>入力します。</a:t>
            </a:r>
          </a:p>
        </p:txBody>
      </p:sp>
      <p:cxnSp>
        <p:nvCxnSpPr>
          <p:cNvPr id="10" name="直線矢印コネクタ 9"/>
          <p:cNvCxnSpPr/>
          <p:nvPr/>
        </p:nvCxnSpPr>
        <p:spPr>
          <a:xfrm flipH="1">
            <a:off x="3788921" y="4175605"/>
            <a:ext cx="1614597" cy="9255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テキスト ボックス 10"/>
          <p:cNvSpPr txBox="1"/>
          <p:nvPr/>
        </p:nvSpPr>
        <p:spPr>
          <a:xfrm>
            <a:off x="5575741" y="3346798"/>
            <a:ext cx="3394378" cy="1477328"/>
          </a:xfrm>
          <a:prstGeom prst="rect">
            <a:avLst/>
          </a:prstGeom>
          <a:noFill/>
        </p:spPr>
        <p:txBody>
          <a:bodyPr wrap="square" rtlCol="0">
            <a:spAutoFit/>
          </a:bodyPr>
          <a:lstStyle/>
          <a:p>
            <a:r>
              <a:rPr kumimoji="1" lang="ja-JP" altLang="en-US" dirty="0"/>
              <a:t>このタブは</a:t>
            </a:r>
            <a:r>
              <a:rPr kumimoji="1" lang="en-US" altLang="ja-JP" dirty="0"/>
              <a:t>A4</a:t>
            </a:r>
            <a:r>
              <a:rPr kumimoji="1" lang="ja-JP" altLang="en-US" dirty="0"/>
              <a:t>用紙にプリントアウトしたものに日付、</a:t>
            </a:r>
            <a:r>
              <a:rPr lang="ja-JP" altLang="en-US" dirty="0"/>
              <a:t>署名、捺印したのち</a:t>
            </a:r>
            <a:endParaRPr lang="en-US" altLang="ja-JP" dirty="0"/>
          </a:p>
          <a:p>
            <a:r>
              <a:rPr lang="ja-JP" altLang="en-US" dirty="0"/>
              <a:t>スキャナーで</a:t>
            </a:r>
            <a:r>
              <a:rPr lang="en-US" altLang="ja-JP" dirty="0"/>
              <a:t>PDF</a:t>
            </a:r>
            <a:r>
              <a:rPr lang="ja-JP" altLang="en-US" dirty="0"/>
              <a:t>化してください。</a:t>
            </a:r>
            <a:endParaRPr lang="en-US" altLang="ja-JP" dirty="0"/>
          </a:p>
          <a:p>
            <a:endParaRPr kumimoji="1" lang="ja-JP" altLang="en-US" dirty="0"/>
          </a:p>
        </p:txBody>
      </p:sp>
      <p:sp>
        <p:nvSpPr>
          <p:cNvPr id="12" name="テキスト ボックス 11"/>
          <p:cNvSpPr txBox="1"/>
          <p:nvPr/>
        </p:nvSpPr>
        <p:spPr>
          <a:xfrm>
            <a:off x="4292148" y="5664498"/>
            <a:ext cx="4394652" cy="923330"/>
          </a:xfrm>
          <a:prstGeom prst="rect">
            <a:avLst/>
          </a:prstGeom>
          <a:noFill/>
        </p:spPr>
        <p:txBody>
          <a:bodyPr wrap="none" rtlCol="0">
            <a:spAutoFit/>
          </a:bodyPr>
          <a:lstStyle/>
          <a:p>
            <a:r>
              <a:rPr lang="en-US" altLang="ja-JP" dirty="0"/>
              <a:t>※</a:t>
            </a:r>
            <a:r>
              <a:rPr lang="ja-JP" altLang="en-US" dirty="0"/>
              <a:t>セルの入力項目は、他のページのセルに</a:t>
            </a:r>
            <a:endParaRPr lang="en-US" altLang="ja-JP" dirty="0"/>
          </a:p>
          <a:p>
            <a:r>
              <a:rPr lang="ja-JP" altLang="en-US" dirty="0"/>
              <a:t>自動的にコピーされますので、必要項目を</a:t>
            </a:r>
            <a:endParaRPr lang="en-US" altLang="ja-JP" dirty="0"/>
          </a:p>
          <a:p>
            <a:r>
              <a:rPr lang="ja-JP" altLang="en-US" dirty="0"/>
              <a:t>すべて入力してください</a:t>
            </a:r>
            <a:endParaRPr kumimoji="1" lang="ja-JP" altLang="en-US" dirty="0"/>
          </a:p>
        </p:txBody>
      </p:sp>
      <p:sp>
        <p:nvSpPr>
          <p:cNvPr id="13" name="正方形/長方形 12"/>
          <p:cNvSpPr/>
          <p:nvPr/>
        </p:nvSpPr>
        <p:spPr>
          <a:xfrm>
            <a:off x="5978495" y="89972"/>
            <a:ext cx="2991624" cy="369332"/>
          </a:xfrm>
          <a:prstGeom prst="rect">
            <a:avLst/>
          </a:prstGeom>
        </p:spPr>
        <p:txBody>
          <a:bodyPr wrap="none">
            <a:spAutoFit/>
          </a:bodyPr>
          <a:lstStyle/>
          <a:p>
            <a:r>
              <a:rPr lang="ja-JP" altLang="en-US" dirty="0">
                <a:solidFill>
                  <a:srgbClr val="FF0000"/>
                </a:solidFill>
              </a:rPr>
              <a:t>＊要プリントアウト＆スキャン</a:t>
            </a:r>
            <a:endParaRPr lang="ja-JP" altLang="en-US" dirty="0"/>
          </a:p>
        </p:txBody>
      </p:sp>
      <p:sp>
        <p:nvSpPr>
          <p:cNvPr id="3" name="正方形/長方形 2">
            <a:extLst>
              <a:ext uri="{FF2B5EF4-FFF2-40B4-BE49-F238E27FC236}">
                <a16:creationId xmlns:a16="http://schemas.microsoft.com/office/drawing/2014/main" id="{E515D0E2-5D57-3BAA-5ED7-86F72EDEC8E7}"/>
              </a:ext>
            </a:extLst>
          </p:cNvPr>
          <p:cNvSpPr/>
          <p:nvPr/>
        </p:nvSpPr>
        <p:spPr>
          <a:xfrm>
            <a:off x="584462" y="5664498"/>
            <a:ext cx="3147959" cy="6442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30759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プリントアウトのための設定</a:t>
            </a:r>
          </a:p>
        </p:txBody>
      </p:sp>
      <p:pic>
        <p:nvPicPr>
          <p:cNvPr id="4" name="図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0578" y="1416503"/>
            <a:ext cx="3967179" cy="1234838"/>
          </a:xfrm>
          <a:prstGeom prst="rect">
            <a:avLst/>
          </a:prstGeom>
        </p:spPr>
      </p:pic>
      <p:cxnSp>
        <p:nvCxnSpPr>
          <p:cNvPr id="6" name="直線矢印コネクタ 5"/>
          <p:cNvCxnSpPr/>
          <p:nvPr/>
        </p:nvCxnSpPr>
        <p:spPr>
          <a:xfrm flipH="1" flipV="1">
            <a:off x="2594234" y="1945436"/>
            <a:ext cx="238970" cy="8669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2833204" y="2690257"/>
            <a:ext cx="3738223" cy="369332"/>
          </a:xfrm>
          <a:prstGeom prst="rect">
            <a:avLst/>
          </a:prstGeom>
          <a:solidFill>
            <a:schemeClr val="bg1"/>
          </a:solidFill>
        </p:spPr>
        <p:txBody>
          <a:bodyPr wrap="none" rtlCol="0">
            <a:spAutoFit/>
          </a:bodyPr>
          <a:lstStyle/>
          <a:p>
            <a:r>
              <a:rPr kumimoji="1" lang="ja-JP" altLang="en-US" dirty="0"/>
              <a:t>１．表示をページレイアウトにします。</a:t>
            </a:r>
          </a:p>
        </p:txBody>
      </p:sp>
      <p:pic>
        <p:nvPicPr>
          <p:cNvPr id="8" name="図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0578" y="3334025"/>
            <a:ext cx="1743925" cy="2343746"/>
          </a:xfrm>
          <a:prstGeom prst="rect">
            <a:avLst/>
          </a:prstGeom>
        </p:spPr>
      </p:pic>
      <p:cxnSp>
        <p:nvCxnSpPr>
          <p:cNvPr id="10" name="直線矢印コネクタ 9"/>
          <p:cNvCxnSpPr/>
          <p:nvPr/>
        </p:nvCxnSpPr>
        <p:spPr>
          <a:xfrm flipH="1">
            <a:off x="1678007" y="4692523"/>
            <a:ext cx="763359" cy="8108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テキスト ボックス 10"/>
          <p:cNvSpPr txBox="1"/>
          <p:nvPr/>
        </p:nvSpPr>
        <p:spPr>
          <a:xfrm>
            <a:off x="2441366" y="4323191"/>
            <a:ext cx="2678738" cy="369332"/>
          </a:xfrm>
          <a:prstGeom prst="rect">
            <a:avLst/>
          </a:prstGeom>
          <a:noFill/>
        </p:spPr>
        <p:txBody>
          <a:bodyPr wrap="none" rtlCol="0">
            <a:spAutoFit/>
          </a:bodyPr>
          <a:lstStyle/>
          <a:p>
            <a:r>
              <a:rPr kumimoji="1" lang="ja-JP" altLang="en-US" dirty="0"/>
              <a:t>２．ページ設定を開けます</a:t>
            </a:r>
          </a:p>
        </p:txBody>
      </p:sp>
      <p:pic>
        <p:nvPicPr>
          <p:cNvPr id="13" name="図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97703" y="3430804"/>
            <a:ext cx="3289097" cy="2523438"/>
          </a:xfrm>
          <a:prstGeom prst="rect">
            <a:avLst/>
          </a:prstGeom>
        </p:spPr>
      </p:pic>
      <p:cxnSp>
        <p:nvCxnSpPr>
          <p:cNvPr id="15" name="直線矢印コネクタ 14"/>
          <p:cNvCxnSpPr/>
          <p:nvPr/>
        </p:nvCxnSpPr>
        <p:spPr>
          <a:xfrm flipV="1">
            <a:off x="4537757" y="4692523"/>
            <a:ext cx="1123619" cy="6979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テキスト ボックス 15"/>
          <p:cNvSpPr txBox="1"/>
          <p:nvPr/>
        </p:nvSpPr>
        <p:spPr>
          <a:xfrm>
            <a:off x="3301610" y="5503346"/>
            <a:ext cx="3843721" cy="369332"/>
          </a:xfrm>
          <a:prstGeom prst="rect">
            <a:avLst/>
          </a:prstGeom>
          <a:solidFill>
            <a:srgbClr val="FFFFFF"/>
          </a:solidFill>
        </p:spPr>
        <p:txBody>
          <a:bodyPr wrap="none" rtlCol="0">
            <a:spAutoFit/>
          </a:bodyPr>
          <a:lstStyle/>
          <a:p>
            <a:r>
              <a:rPr kumimoji="1" lang="ja-JP" altLang="en-US" dirty="0"/>
              <a:t>３．［自動調整］にチェックを入れます。</a:t>
            </a:r>
          </a:p>
        </p:txBody>
      </p:sp>
      <p:sp>
        <p:nvSpPr>
          <p:cNvPr id="18" name="テキスト ボックス 17"/>
          <p:cNvSpPr txBox="1"/>
          <p:nvPr/>
        </p:nvSpPr>
        <p:spPr>
          <a:xfrm>
            <a:off x="1162001" y="6295647"/>
            <a:ext cx="6404067" cy="369332"/>
          </a:xfrm>
          <a:prstGeom prst="rect">
            <a:avLst/>
          </a:prstGeom>
          <a:noFill/>
        </p:spPr>
        <p:txBody>
          <a:bodyPr wrap="none" rtlCol="0">
            <a:spAutoFit/>
          </a:bodyPr>
          <a:lstStyle/>
          <a:p>
            <a:r>
              <a:rPr kumimoji="1" lang="ja-JP" altLang="en-US" dirty="0"/>
              <a:t>１</a:t>
            </a:r>
            <a:r>
              <a:rPr kumimoji="1" lang="en-US" altLang="ja-JP" dirty="0"/>
              <a:t>−</a:t>
            </a:r>
            <a:r>
              <a:rPr lang="ja-JP" altLang="en-US" dirty="0"/>
              <a:t>３の手順でシートが印刷の枠内におさまるのが確認できます。</a:t>
            </a:r>
            <a:endParaRPr kumimoji="1" lang="ja-JP" altLang="en-US" dirty="0"/>
          </a:p>
        </p:txBody>
      </p:sp>
    </p:spTree>
    <p:extLst>
      <p:ext uri="{BB962C8B-B14F-4D97-AF65-F5344CB8AC3E}">
        <p14:creationId xmlns:p14="http://schemas.microsoft.com/office/powerpoint/2010/main" val="2395099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履歴書</a:t>
            </a:r>
            <a:endParaRPr kumimoji="1" lang="ja-JP" altLang="en-US" sz="2000" dirty="0"/>
          </a:p>
        </p:txBody>
      </p:sp>
      <p:sp>
        <p:nvSpPr>
          <p:cNvPr id="6" name="テキスト ボックス 5"/>
          <p:cNvSpPr txBox="1"/>
          <p:nvPr/>
        </p:nvSpPr>
        <p:spPr>
          <a:xfrm>
            <a:off x="4390375" y="5660032"/>
            <a:ext cx="4214315" cy="923330"/>
          </a:xfrm>
          <a:prstGeom prst="rect">
            <a:avLst/>
          </a:prstGeom>
          <a:noFill/>
        </p:spPr>
        <p:txBody>
          <a:bodyPr wrap="none" rtlCol="0">
            <a:spAutoFit/>
          </a:bodyPr>
          <a:lstStyle/>
          <a:p>
            <a:r>
              <a:rPr kumimoji="1" lang="ja-JP" altLang="en-US" dirty="0"/>
              <a:t>基本的に紙ベースのときの</a:t>
            </a:r>
            <a:endParaRPr kumimoji="1" lang="en-US" altLang="ja-JP" dirty="0"/>
          </a:p>
          <a:p>
            <a:r>
              <a:rPr lang="ja-JP" altLang="en-US" dirty="0"/>
              <a:t>書類と同じです。色のついていない部分も</a:t>
            </a:r>
            <a:endParaRPr lang="en-US" altLang="ja-JP" dirty="0"/>
          </a:p>
          <a:p>
            <a:r>
              <a:rPr lang="ja-JP" altLang="en-US" dirty="0"/>
              <a:t>必要に応じ記入してください。</a:t>
            </a:r>
            <a:endParaRPr lang="en-US" altLang="ja-JP" dirty="0"/>
          </a:p>
        </p:txBody>
      </p:sp>
      <p:pic>
        <p:nvPicPr>
          <p:cNvPr id="8" name="図 7">
            <a:extLst>
              <a:ext uri="{FF2B5EF4-FFF2-40B4-BE49-F238E27FC236}">
                <a16:creationId xmlns:a16="http://schemas.microsoft.com/office/drawing/2014/main" id="{60304A19-083A-0618-5A8A-AC34C844258D}"/>
              </a:ext>
            </a:extLst>
          </p:cNvPr>
          <p:cNvPicPr>
            <a:picLocks noChangeAspect="1"/>
          </p:cNvPicPr>
          <p:nvPr/>
        </p:nvPicPr>
        <p:blipFill>
          <a:blip r:embed="rId2"/>
          <a:stretch>
            <a:fillRect/>
          </a:stretch>
        </p:blipFill>
        <p:spPr>
          <a:xfrm>
            <a:off x="347924" y="1303494"/>
            <a:ext cx="6681910" cy="4186505"/>
          </a:xfrm>
          <a:prstGeom prst="rect">
            <a:avLst/>
          </a:prstGeom>
        </p:spPr>
      </p:pic>
    </p:spTree>
    <p:extLst>
      <p:ext uri="{BB962C8B-B14F-4D97-AF65-F5344CB8AC3E}">
        <p14:creationId xmlns:p14="http://schemas.microsoft.com/office/powerpoint/2010/main" val="2950723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600" dirty="0"/>
              <a:t>１０症例用写真チェックシート</a:t>
            </a:r>
            <a:endParaRPr kumimoji="1" lang="ja-JP" altLang="en-US" sz="3600" dirty="0"/>
          </a:p>
        </p:txBody>
      </p:sp>
      <p:sp>
        <p:nvSpPr>
          <p:cNvPr id="3" name="コンテンツ プレースホルダー 2"/>
          <p:cNvSpPr>
            <a:spLocks noGrp="1"/>
          </p:cNvSpPr>
          <p:nvPr>
            <p:ph idx="1"/>
          </p:nvPr>
        </p:nvSpPr>
        <p:spPr>
          <a:xfrm>
            <a:off x="457200" y="1277033"/>
            <a:ext cx="8122689" cy="2359301"/>
          </a:xfrm>
        </p:spPr>
        <p:txBody>
          <a:bodyPr>
            <a:normAutofit fontScale="92500" lnSpcReduction="20000"/>
          </a:bodyPr>
          <a:lstStyle/>
          <a:p>
            <a:r>
              <a:rPr kumimoji="1" lang="ja-JP" altLang="en-US" sz="2000" dirty="0"/>
              <a:t>本シートはご自身の症例写真が適切に確認を行うための書類で、審査に用いられるものではなく、</a:t>
            </a:r>
            <a:r>
              <a:rPr kumimoji="1" lang="ja-JP" altLang="en-US" sz="2000" b="1" u="sng" dirty="0">
                <a:solidFill>
                  <a:srgbClr val="FF0000"/>
                </a:solidFill>
              </a:rPr>
              <a:t>原則提出不要です</a:t>
            </a:r>
            <a:r>
              <a:rPr kumimoji="1" lang="ja-JP" altLang="en-US" sz="2000" dirty="0"/>
              <a:t>。</a:t>
            </a:r>
            <a:endParaRPr kumimoji="1" lang="en-US" altLang="ja-JP" sz="2000" dirty="0"/>
          </a:p>
          <a:p>
            <a:r>
              <a:rPr lang="ja-JP" altLang="en-US" sz="2000" dirty="0"/>
              <a:t>手術日、症例区分、１０症例のパワーポイント書類に使用する写真に術前・術中・術後・縫いあがり（術後に記載ください）　は、それぞれに付番した番号を入力してください。審査での写真の有無の確認、術後写真の術後６ヶ月以上フォローアップや撮影日等が適切であるかの確認を迅速に行うための書類です。</a:t>
            </a:r>
            <a:endParaRPr lang="en-US" altLang="ja-JP" sz="2000" dirty="0"/>
          </a:p>
          <a:p>
            <a:r>
              <a:rPr lang="ja-JP" altLang="en-US" sz="2000" dirty="0"/>
              <a:t>１症例ごとに術前・術中・術後・縫いあがりの写真がそろっていないとシートのセルが色塗りのままになります</a:t>
            </a:r>
            <a:endParaRPr lang="en-US" altLang="ja-JP" sz="2000" dirty="0"/>
          </a:p>
        </p:txBody>
      </p:sp>
      <p:cxnSp>
        <p:nvCxnSpPr>
          <p:cNvPr id="7" name="直線矢印コネクタ 6"/>
          <p:cNvCxnSpPr>
            <a:cxnSpLocks/>
          </p:cNvCxnSpPr>
          <p:nvPr/>
        </p:nvCxnSpPr>
        <p:spPr>
          <a:xfrm>
            <a:off x="7356763" y="4022408"/>
            <a:ext cx="96982" cy="4485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251010" y="3719051"/>
            <a:ext cx="8268610" cy="369332"/>
          </a:xfrm>
          <a:prstGeom prst="rect">
            <a:avLst/>
          </a:prstGeom>
          <a:noFill/>
        </p:spPr>
        <p:txBody>
          <a:bodyPr wrap="none" rtlCol="0">
            <a:spAutoFit/>
          </a:bodyPr>
          <a:lstStyle/>
          <a:p>
            <a:r>
              <a:rPr lang="ja-JP" altLang="en-US" dirty="0"/>
              <a:t>症例区分はプルダウンから選択し、骨に関する症例の場合は○を選択してください。</a:t>
            </a:r>
            <a:endParaRPr kumimoji="1" lang="ja-JP" altLang="en-US" dirty="0"/>
          </a:p>
        </p:txBody>
      </p:sp>
      <p:pic>
        <p:nvPicPr>
          <p:cNvPr id="9" name="図 8">
            <a:extLst>
              <a:ext uri="{FF2B5EF4-FFF2-40B4-BE49-F238E27FC236}">
                <a16:creationId xmlns:a16="http://schemas.microsoft.com/office/drawing/2014/main" id="{ADD5905D-FC60-4270-B1E6-1BDE9A2A1827}"/>
              </a:ext>
            </a:extLst>
          </p:cNvPr>
          <p:cNvPicPr>
            <a:picLocks noChangeAspect="1"/>
          </p:cNvPicPr>
          <p:nvPr/>
        </p:nvPicPr>
        <p:blipFill rotWithShape="1">
          <a:blip r:embed="rId2"/>
          <a:srcRect l="4949" t="37690" r="45305" b="38140"/>
          <a:stretch/>
        </p:blipFill>
        <p:spPr>
          <a:xfrm>
            <a:off x="229750" y="4471006"/>
            <a:ext cx="8122689" cy="2219919"/>
          </a:xfrm>
          <a:prstGeom prst="rect">
            <a:avLst/>
          </a:prstGeom>
        </p:spPr>
      </p:pic>
    </p:spTree>
    <p:extLst>
      <p:ext uri="{BB962C8B-B14F-4D97-AF65-F5344CB8AC3E}">
        <p14:creationId xmlns:p14="http://schemas.microsoft.com/office/powerpoint/2010/main" val="4128258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受験者確認票</a:t>
            </a:r>
            <a:endParaRPr kumimoji="1" lang="ja-JP" altLang="en-US" dirty="0"/>
          </a:p>
        </p:txBody>
      </p:sp>
      <p:pic>
        <p:nvPicPr>
          <p:cNvPr id="5" name="図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8025" y="2372339"/>
            <a:ext cx="4775862" cy="4053341"/>
          </a:xfrm>
          <a:prstGeom prst="rect">
            <a:avLst/>
          </a:prstGeom>
        </p:spPr>
      </p:pic>
      <p:sp>
        <p:nvSpPr>
          <p:cNvPr id="6" name="テキスト ボックス 5"/>
          <p:cNvSpPr txBox="1"/>
          <p:nvPr/>
        </p:nvSpPr>
        <p:spPr>
          <a:xfrm>
            <a:off x="5664518" y="1818341"/>
            <a:ext cx="3022282" cy="369332"/>
          </a:xfrm>
          <a:prstGeom prst="rect">
            <a:avLst/>
          </a:prstGeom>
          <a:noFill/>
        </p:spPr>
        <p:txBody>
          <a:bodyPr wrap="none" rtlCol="0">
            <a:spAutoFit/>
          </a:bodyPr>
          <a:lstStyle/>
          <a:p>
            <a:r>
              <a:rPr kumimoji="1" lang="ja-JP" altLang="en-US" dirty="0"/>
              <a:t>受験票に相当する書類です。</a:t>
            </a:r>
          </a:p>
        </p:txBody>
      </p:sp>
      <p:cxnSp>
        <p:nvCxnSpPr>
          <p:cNvPr id="8" name="直線矢印コネクタ 7"/>
          <p:cNvCxnSpPr/>
          <p:nvPr/>
        </p:nvCxnSpPr>
        <p:spPr>
          <a:xfrm flipH="1">
            <a:off x="3607607" y="3499083"/>
            <a:ext cx="2526676" cy="8241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6282911" y="3135387"/>
            <a:ext cx="2137124" cy="646331"/>
          </a:xfrm>
          <a:prstGeom prst="rect">
            <a:avLst/>
          </a:prstGeom>
          <a:noFill/>
        </p:spPr>
        <p:txBody>
          <a:bodyPr wrap="none" rtlCol="0">
            <a:spAutoFit/>
          </a:bodyPr>
          <a:lstStyle/>
          <a:p>
            <a:r>
              <a:rPr lang="ja-JP" altLang="en-US" dirty="0"/>
              <a:t>顔</a:t>
            </a:r>
            <a:r>
              <a:rPr kumimoji="1" lang="ja-JP" altLang="en-US" dirty="0"/>
              <a:t>写真を</a:t>
            </a:r>
            <a:r>
              <a:rPr lang="ja-JP" altLang="en-US" dirty="0"/>
              <a:t>貼り込んで</a:t>
            </a:r>
            <a:endParaRPr lang="en-US" altLang="ja-JP"/>
          </a:p>
          <a:p>
            <a:r>
              <a:rPr lang="ja-JP" altLang="en-US"/>
              <a:t>ください</a:t>
            </a:r>
            <a:r>
              <a:rPr lang="ja-JP" altLang="en-US" dirty="0"/>
              <a:t>。</a:t>
            </a:r>
            <a:endParaRPr kumimoji="1" lang="ja-JP" altLang="en-US" dirty="0"/>
          </a:p>
        </p:txBody>
      </p:sp>
    </p:spTree>
    <p:extLst>
      <p:ext uri="{BB962C8B-B14F-4D97-AF65-F5344CB8AC3E}">
        <p14:creationId xmlns:p14="http://schemas.microsoft.com/office/powerpoint/2010/main" val="3943572205"/>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2505</TotalTime>
  <Words>1616</Words>
  <Application>Microsoft Office PowerPoint</Application>
  <PresentationFormat>画面に合わせる (4:3)</PresentationFormat>
  <Paragraphs>159</Paragraphs>
  <Slides>19</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19</vt:i4>
      </vt:variant>
    </vt:vector>
  </HeadingPairs>
  <TitlesOfParts>
    <vt:vector size="23" baseType="lpstr">
      <vt:lpstr>ＭＳ Ｐゴシック</vt:lpstr>
      <vt:lpstr>Arial</vt:lpstr>
      <vt:lpstr>Calibri</vt:lpstr>
      <vt:lpstr>ホワイト</vt:lpstr>
      <vt:lpstr>専門医申請書類電子化版 記入と書類作成のTips</vt:lpstr>
      <vt:lpstr>申請に必要なファイル</vt:lpstr>
      <vt:lpstr>申請に必要な環境(ソフトウェア）</vt:lpstr>
      <vt:lpstr>申請に必要な環境（ハードウェア）</vt:lpstr>
      <vt:lpstr>申請書</vt:lpstr>
      <vt:lpstr>プリントアウトのための設定</vt:lpstr>
      <vt:lpstr>履歴書</vt:lpstr>
      <vt:lpstr>１０症例用写真チェックシート</vt:lpstr>
      <vt:lpstr>受験者確認票</vt:lpstr>
      <vt:lpstr>１０症例</vt:lpstr>
      <vt:lpstr>PowerPoint プレゼンテーション</vt:lpstr>
      <vt:lpstr>１０症例</vt:lpstr>
      <vt:lpstr>１０症例　ファイルサイズの圧縮</vt:lpstr>
      <vt:lpstr>提出書類のPDF化　【新制度者】</vt:lpstr>
      <vt:lpstr>提出書類のPDF化　【旧制度者】</vt:lpstr>
      <vt:lpstr>スキャンしたPDFは手引き通りに１つにまとめて提出する。</vt:lpstr>
      <vt:lpstr>提出ファイルの名前付け</vt:lpstr>
      <vt:lpstr>提出メディア</vt:lpstr>
      <vt:lpstr>パスワードの事務局への通知</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専門医申請書類電子化版 記入と書類作成のTips</dc:title>
  <dc:creator>Akimoto</dc:creator>
  <cp:lastModifiedBy>永峯 菜穂子</cp:lastModifiedBy>
  <cp:revision>31</cp:revision>
  <dcterms:created xsi:type="dcterms:W3CDTF">2018-06-24T03:36:59Z</dcterms:created>
  <dcterms:modified xsi:type="dcterms:W3CDTF">2023-08-08T01:27:07Z</dcterms:modified>
</cp:coreProperties>
</file>