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30" autoAdjust="0"/>
  </p:normalViewPr>
  <p:slideViewPr>
    <p:cSldViewPr>
      <p:cViewPr varScale="1">
        <p:scale>
          <a:sx n="79" d="100"/>
          <a:sy n="79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233C6-B421-477D-931B-28F00D9EA20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285F-16AB-4F08-ACD9-6194430B0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79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E285F-16AB-4F08-ACD9-6194430B0FC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3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E285F-16AB-4F08-ACD9-6194430B0FC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3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9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2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9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50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1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1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88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34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17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FD9B-C872-4916-9854-269389DD4B5E}" type="datetimeFigureOut">
              <a:rPr kumimoji="1" lang="ja-JP" altLang="en-US" smtClean="0"/>
              <a:t>2023/8/18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45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日本形成外科学会</a:t>
            </a:r>
            <a:br>
              <a:rPr kumimoji="1" lang="en-US" altLang="ja-JP" dirty="0"/>
            </a:br>
            <a:r>
              <a:rPr kumimoji="1" lang="ja-JP" altLang="en-US" dirty="0"/>
              <a:t>　</a:t>
            </a:r>
            <a:r>
              <a:rPr kumimoji="1" lang="ja-JP" altLang="en-US" sz="3600" dirty="0"/>
              <a:t>再建・マイクロサージャリー</a:t>
            </a:r>
            <a:r>
              <a:rPr lang="ja-JP" altLang="en-US" sz="3600" dirty="0"/>
              <a:t>分野指導医　症例記録用紙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36123" y="2060848"/>
            <a:ext cx="7704856" cy="4392488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申請者氏名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u="sng" dirty="0">
                <a:solidFill>
                  <a:schemeClr val="tx1"/>
                </a:solidFill>
              </a:rPr>
              <a:t>　　　　　　　　　　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u="sng" dirty="0">
                <a:solidFill>
                  <a:schemeClr val="tx1"/>
                </a:solidFill>
              </a:rPr>
              <a:t>　</a:t>
            </a:r>
            <a:endParaRPr kumimoji="1" lang="en-US" altLang="ja-JP" sz="2400" u="sng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所属名</a:t>
            </a:r>
            <a:r>
              <a:rPr lang="ja-JP" altLang="en-US" sz="3100" b="1" dirty="0">
                <a:solidFill>
                  <a:schemeClr val="tx1"/>
                </a:solidFill>
              </a:rPr>
              <a:t>　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医籍登録番号　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日本形成外科学会専門医番号</a:t>
            </a:r>
            <a:r>
              <a:rPr lang="ja-JP" altLang="en-US" sz="2400" b="1" u="sng" dirty="0">
                <a:solidFill>
                  <a:schemeClr val="tx1"/>
                </a:solidFill>
              </a:rPr>
              <a:t>　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800" dirty="0">
                <a:solidFill>
                  <a:schemeClr val="tx1"/>
                </a:solidFill>
              </a:rPr>
              <a:t>（機構認定形成外科領域専門医番号）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l"/>
            <a:endParaRPr lang="en-US" altLang="ja-JP" sz="1800" dirty="0">
              <a:solidFill>
                <a:schemeClr val="tx1"/>
              </a:solidFill>
            </a:endParaRPr>
          </a:p>
          <a:p>
            <a:endParaRPr lang="ja-JP" altLang="en-US" sz="1900" dirty="0">
              <a:solidFill>
                <a:schemeClr val="tx1"/>
              </a:solidFill>
            </a:endParaRPr>
          </a:p>
          <a:p>
            <a:r>
              <a:rPr lang="ja-JP" altLang="en-US" sz="1900" dirty="0">
                <a:solidFill>
                  <a:schemeClr val="tx1"/>
                </a:solidFill>
              </a:rPr>
              <a:t> パワーポイントでファイル設定</a:t>
            </a:r>
            <a:r>
              <a:rPr lang="en-US" altLang="ja-JP" sz="1900" dirty="0">
                <a:solidFill>
                  <a:schemeClr val="tx1"/>
                </a:solidFill>
              </a:rPr>
              <a:t>&gt;</a:t>
            </a:r>
            <a:r>
              <a:rPr lang="ja-JP" altLang="en-US" sz="1900" dirty="0">
                <a:solidFill>
                  <a:schemeClr val="tx1"/>
                </a:solidFill>
              </a:rPr>
              <a:t>ページ設定</a:t>
            </a:r>
            <a:r>
              <a:rPr lang="en-US" altLang="ja-JP" sz="1900" dirty="0">
                <a:solidFill>
                  <a:schemeClr val="tx1"/>
                </a:solidFill>
              </a:rPr>
              <a:t>&gt;</a:t>
            </a:r>
            <a:r>
              <a:rPr lang="ja-JP" altLang="en-US" sz="1900" dirty="0">
                <a:solidFill>
                  <a:schemeClr val="tx1"/>
                </a:solidFill>
              </a:rPr>
              <a:t>画面にあわせる</a:t>
            </a:r>
            <a:r>
              <a:rPr lang="en-US" altLang="ja-JP" sz="1900" dirty="0">
                <a:solidFill>
                  <a:schemeClr val="tx1"/>
                </a:solidFill>
              </a:rPr>
              <a:t>(4:3) </a:t>
            </a:r>
            <a:r>
              <a:rPr lang="ja-JP" altLang="en-US" sz="1900" dirty="0">
                <a:solidFill>
                  <a:schemeClr val="tx1"/>
                </a:solidFill>
              </a:rPr>
              <a:t>で設定して下さい</a:t>
            </a:r>
          </a:p>
          <a:p>
            <a:r>
              <a:rPr lang="ja-JP" altLang="en-US" sz="1900" dirty="0">
                <a:solidFill>
                  <a:schemeClr val="tx1"/>
                </a:solidFill>
              </a:rPr>
              <a:t>フォントは</a:t>
            </a:r>
            <a:r>
              <a:rPr lang="en-US" altLang="ja-JP" sz="1900" dirty="0">
                <a:solidFill>
                  <a:schemeClr val="tx1"/>
                </a:solidFill>
              </a:rPr>
              <a:t>MS</a:t>
            </a:r>
            <a:r>
              <a:rPr lang="ja-JP" altLang="en-US" sz="1900" dirty="0">
                <a:solidFill>
                  <a:schemeClr val="tx1"/>
                </a:solidFill>
              </a:rPr>
              <a:t>ゴシック、</a:t>
            </a:r>
            <a:r>
              <a:rPr lang="en-US" altLang="ja-JP" sz="1900" dirty="0">
                <a:solidFill>
                  <a:schemeClr val="tx1"/>
                </a:solidFill>
              </a:rPr>
              <a:t>MSP</a:t>
            </a:r>
            <a:r>
              <a:rPr lang="ja-JP" altLang="en-US" sz="1900" dirty="0">
                <a:solidFill>
                  <a:schemeClr val="tx1"/>
                </a:solidFill>
              </a:rPr>
              <a:t>ゴシック、</a:t>
            </a:r>
            <a:r>
              <a:rPr lang="en-US" altLang="ja-JP" sz="1900" dirty="0">
                <a:solidFill>
                  <a:schemeClr val="tx1"/>
                </a:solidFill>
              </a:rPr>
              <a:t>MS</a:t>
            </a:r>
            <a:r>
              <a:rPr lang="ja-JP" altLang="en-US" sz="1900" dirty="0">
                <a:solidFill>
                  <a:schemeClr val="tx1"/>
                </a:solidFill>
              </a:rPr>
              <a:t>明朝、</a:t>
            </a:r>
            <a:r>
              <a:rPr lang="en-US" altLang="ja-JP" sz="1900" dirty="0">
                <a:solidFill>
                  <a:schemeClr val="tx1"/>
                </a:solidFill>
              </a:rPr>
              <a:t>MSP</a:t>
            </a:r>
            <a:r>
              <a:rPr lang="ja-JP" altLang="en-US" sz="1900" dirty="0">
                <a:solidFill>
                  <a:schemeClr val="tx1"/>
                </a:solidFill>
              </a:rPr>
              <a:t>明朝、</a:t>
            </a:r>
            <a:r>
              <a:rPr lang="en-US" altLang="ja-JP" sz="1900" dirty="0">
                <a:solidFill>
                  <a:schemeClr val="tx1"/>
                </a:solidFill>
              </a:rPr>
              <a:t>Times</a:t>
            </a:r>
            <a:r>
              <a:rPr lang="ja-JP" altLang="en-US" sz="1900" dirty="0">
                <a:solidFill>
                  <a:schemeClr val="tx1"/>
                </a:solidFill>
              </a:rPr>
              <a:t>のいずれかとして下さい</a:t>
            </a:r>
            <a:endParaRPr kumimoji="1" lang="en-US" altLang="ja-JP" sz="1900" dirty="0">
              <a:solidFill>
                <a:schemeClr val="tx1"/>
              </a:solidFill>
            </a:endParaRP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34408" y="2996952"/>
            <a:ext cx="518457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60686" y="5445224"/>
            <a:ext cx="734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808131" y="3789040"/>
            <a:ext cx="518457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08131" y="4509120"/>
            <a:ext cx="513202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2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18970"/>
              </p:ext>
            </p:extLst>
          </p:nvPr>
        </p:nvGraphicFramePr>
        <p:xfrm>
          <a:off x="395537" y="476673"/>
          <a:ext cx="8352927" cy="5616624"/>
        </p:xfrm>
        <a:graphic>
          <a:graphicData uri="http://schemas.openxmlformats.org/drawingml/2006/table">
            <a:tbl>
              <a:tblPr/>
              <a:tblGrid>
                <a:gridCol w="112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9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症例の一覧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症例番号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診断名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術式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領域（</a:t>
                      </a:r>
                      <a:r>
                        <a:rPr lang="en-US" altLang="ja-JP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a〜e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996706"/>
              </p:ext>
            </p:extLst>
          </p:nvPr>
        </p:nvGraphicFramePr>
        <p:xfrm>
          <a:off x="323528" y="188641"/>
          <a:ext cx="8352925" cy="6156194"/>
        </p:xfrm>
        <a:graphic>
          <a:graphicData uri="http://schemas.openxmlformats.org/drawingml/2006/table">
            <a:tbl>
              <a:tblPr/>
              <a:tblGrid>
                <a:gridCol w="223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症例番号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１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患者性別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男　・　女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患者年齢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歳代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診断名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術式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領域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いずれかを選択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5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術者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（執刀医：○、指導助手△）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54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483768" y="6307990"/>
            <a:ext cx="497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一つのスライドに１０症例すべて記載してください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483768" y="6344036"/>
            <a:ext cx="4974439" cy="33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6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716016" y="245750"/>
            <a:ext cx="4248472" cy="5976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860032" y="36135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１）現病歴（術前検査及び診断を含む）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04664"/>
            <a:ext cx="2304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症例番号１：</a:t>
            </a:r>
            <a:r>
              <a:rPr kumimoji="1" lang="en-US" altLang="ja-JP" b="1" dirty="0"/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診断名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5661248"/>
            <a:ext cx="2175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現病歴を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1310504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術前写真１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7544" y="3717032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術前写真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31640" y="88345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術前写真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5692070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</a:t>
            </a:r>
            <a:r>
              <a:rPr lang="ja-JP" altLang="en-US" dirty="0"/>
              <a:t>●●</a:t>
            </a:r>
            <a:r>
              <a:rPr kumimoji="1" lang="ja-JP" altLang="en-US" dirty="0"/>
              <a:t>年●月●日撮影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19076" y="6237312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写真は大きく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319775" y="5692070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119076" y="6213802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２）手術所見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644008" y="6272405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必要あれば適宜スライド枚数を増やして可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09690" y="161301"/>
            <a:ext cx="2304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68806" y="3845776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</a:t>
            </a:r>
            <a:r>
              <a:rPr kumimoji="1" lang="ja-JP" altLang="en-US" dirty="0"/>
              <a:t>写真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799268" y="3845776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手術直後</a:t>
            </a:r>
            <a:r>
              <a:rPr kumimoji="1" lang="ja-JP" altLang="en-US" dirty="0"/>
              <a:t>写真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825265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</a:t>
            </a:r>
            <a:r>
              <a:rPr kumimoji="1" lang="ja-JP" altLang="en-US" dirty="0"/>
              <a:t>写真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8806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手術デザイン写真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548256" y="6119315"/>
            <a:ext cx="2502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写真は大きく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95535" y="2915362"/>
            <a:ext cx="50680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＊術中写真は、手術の手技がある程度分かりやすいものとしてください。デザイン時の写真や閉創後の写真のみでは不十分です。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807303" y="5723964"/>
            <a:ext cx="365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手術時</a:t>
            </a:r>
            <a:r>
              <a:rPr lang="en-US" altLang="zh-TW" dirty="0"/>
              <a:t>20</a:t>
            </a:r>
            <a:r>
              <a:rPr lang="zh-TW" altLang="en-US" dirty="0"/>
              <a:t>○○年○○月○○日撮影</a:t>
            </a:r>
            <a:endParaRPr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320" y="611396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手術デザイン写真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25265" y="61139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63146" y="3463228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2 </a:t>
            </a:r>
            <a:endParaRPr lang="ja-JP" altLang="en-US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2825265" y="3476444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3 </a:t>
            </a:r>
            <a:endParaRPr lang="ja-JP" altLang="en-US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1528978" y="6133906"/>
            <a:ext cx="2250934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444208" y="5684470"/>
            <a:ext cx="242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手術所見を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444207" y="5663396"/>
            <a:ext cx="2427331" cy="3787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644008" y="6272405"/>
            <a:ext cx="43204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38502" y="2915362"/>
            <a:ext cx="5025059" cy="547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8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２）手術所見</a:t>
            </a:r>
            <a:r>
              <a:rPr lang="ja-JP" altLang="en-US" sz="1600" b="1" dirty="0">
                <a:solidFill>
                  <a:srgbClr val="FF0000"/>
                </a:solidFill>
              </a:rPr>
              <a:t>（追加があれば）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788024" y="62096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必要あれば適宜スライド枚数を増やして可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09690" y="161301"/>
            <a:ext cx="2304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5231" y="3731970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手術直後写真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825265" y="3726324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手術直後</a:t>
            </a:r>
            <a:r>
              <a:rPr kumimoji="1" lang="ja-JP" altLang="en-US" dirty="0"/>
              <a:t>写真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842415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7320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959198" y="6073596"/>
            <a:ext cx="3564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写真・シェーマは大きく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58233" y="5594630"/>
            <a:ext cx="365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手術時</a:t>
            </a:r>
            <a:r>
              <a:rPr lang="en-US" altLang="zh-TW" dirty="0"/>
              <a:t>20</a:t>
            </a:r>
            <a:r>
              <a:rPr lang="zh-TW" altLang="en-US" dirty="0"/>
              <a:t>○○年○○月○○日撮影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806" y="60557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4</a:t>
            </a:r>
            <a:endParaRPr kumimoji="1" lang="ja-JP" altLang="en-US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77320" y="3356992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2 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831286" y="3356992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825265" y="530633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1 </a:t>
            </a:r>
            <a:endParaRPr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2047" y="2081947"/>
            <a:ext cx="77768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</a:rPr>
              <a:t>追加写真やシェーマがあれば同様に入れてください。無ければこのスライドは不要です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69434" y="2073915"/>
            <a:ext cx="809706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858233" y="6093296"/>
            <a:ext cx="3346596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372200" y="5594630"/>
            <a:ext cx="242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手術所見を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372199" y="5543944"/>
            <a:ext cx="2494839" cy="4200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644676" y="6230118"/>
            <a:ext cx="4445099" cy="33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93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３）術後経過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7504" y="144186"/>
            <a:ext cx="2304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68806" y="3361638"/>
            <a:ext cx="2664296" cy="18176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術後写真</a:t>
            </a:r>
            <a:r>
              <a:rPr lang="en-US" altLang="ja-JP" b="1" dirty="0"/>
              <a:t>3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797606" y="3361638"/>
            <a:ext cx="2664296" cy="18176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術後写真</a:t>
            </a:r>
            <a:r>
              <a:rPr kumimoji="1" lang="en-US" altLang="ja-JP" b="1" dirty="0"/>
              <a:t>4</a:t>
            </a:r>
            <a:endParaRPr kumimoji="1"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825265" y="948224"/>
            <a:ext cx="2664296" cy="1872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術後写真２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8806" y="948224"/>
            <a:ext cx="2664296" cy="1872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術後写真１</a:t>
            </a: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320" y="57889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術後写真</a:t>
            </a:r>
            <a:r>
              <a:rPr kumimoji="1"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25265" y="57889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術後写真</a:t>
            </a:r>
            <a:r>
              <a:rPr kumimoji="1" lang="en-US" altLang="ja-JP" b="1" dirty="0"/>
              <a:t>2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79375" y="52857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dirty="0"/>
              <a:t>術後●年●</a:t>
            </a:r>
            <a:r>
              <a:rPr lang="ja-JP" altLang="en-US" b="1" dirty="0" err="1"/>
              <a:t>ヶ</a:t>
            </a:r>
            <a:r>
              <a:rPr lang="ja-JP" altLang="en-US" b="1" dirty="0"/>
              <a:t>月時</a:t>
            </a:r>
          </a:p>
          <a:p>
            <a:r>
              <a:rPr lang="ja-JP" altLang="en-US" b="1" dirty="0"/>
              <a:t>　　（</a:t>
            </a:r>
            <a:r>
              <a:rPr lang="en-US" altLang="ja-JP" b="1" dirty="0"/>
              <a:t>20</a:t>
            </a:r>
            <a:r>
              <a:rPr lang="ja-JP" altLang="en-US" b="1" dirty="0"/>
              <a:t>○○年○○月○○日撮影）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9375" y="2992306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術後写真</a:t>
            </a:r>
            <a:r>
              <a:rPr lang="en-US" altLang="ja-JP" b="1" dirty="0"/>
              <a:t>3</a:t>
            </a:r>
            <a:endParaRPr lang="ja-JP" altLang="en-US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810717" y="3027164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術後写真</a:t>
            </a:r>
            <a:r>
              <a:rPr lang="en-US" altLang="ja-JP" b="1" dirty="0"/>
              <a:t>4</a:t>
            </a:r>
            <a:endParaRPr lang="ja-JP" altLang="en-US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3559195" y="5438833"/>
            <a:ext cx="1747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746283" y="5570007"/>
            <a:ext cx="1944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経過を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898966" y="2566924"/>
            <a:ext cx="340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術後経過と結果について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わかりやすく記載 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07504" y="5808165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  <a:p>
            <a:r>
              <a:rPr lang="ja-JP" altLang="en-US" b="1" dirty="0">
                <a:solidFill>
                  <a:srgbClr val="FF0000"/>
                </a:solidFill>
              </a:rPr>
              <a:t>＊術後の写真は、手術から６か月以上経過したものとしてください。 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＊術後経過期間と撮影日を、わかりやすく付記。 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795289" y="5577718"/>
            <a:ext cx="1915855" cy="3771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776796" y="2536146"/>
            <a:ext cx="3043676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554531" y="5446966"/>
            <a:ext cx="1752002" cy="3611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45283" y="6085165"/>
            <a:ext cx="6650005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06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67907"/>
              </p:ext>
            </p:extLst>
          </p:nvPr>
        </p:nvGraphicFramePr>
        <p:xfrm>
          <a:off x="323528" y="188641"/>
          <a:ext cx="8352925" cy="6156194"/>
        </p:xfrm>
        <a:graphic>
          <a:graphicData uri="http://schemas.openxmlformats.org/drawingml/2006/table">
            <a:tbl>
              <a:tblPr/>
              <a:tblGrid>
                <a:gridCol w="223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症例番号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２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患者性別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男　・　女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患者年齢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歳代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診断名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術式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領域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いずれかを選択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5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術者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（執刀医：○、指導助手△）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54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483768" y="6307990"/>
            <a:ext cx="497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一つのスライドに１０症例すべて記載してください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483768" y="6344036"/>
            <a:ext cx="4974439" cy="33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22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716016" y="245750"/>
            <a:ext cx="4248472" cy="5976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860032" y="36135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１）現病歴（術前検査及び診断を含む）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04664"/>
            <a:ext cx="2304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症例番号２：</a:t>
            </a:r>
            <a:r>
              <a:rPr kumimoji="1" lang="en-US" altLang="ja-JP" b="1" dirty="0"/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診断名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5661248"/>
            <a:ext cx="2175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現病歴を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1310504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術前写真１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7544" y="3717032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術前写真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31640" y="88345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術前写真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5692070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</a:t>
            </a:r>
            <a:r>
              <a:rPr lang="ja-JP" altLang="en-US" dirty="0"/>
              <a:t>●●</a:t>
            </a:r>
            <a:r>
              <a:rPr kumimoji="1" lang="ja-JP" altLang="en-US" dirty="0"/>
              <a:t>年●月●日撮影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19076" y="6237312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写真は大きく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319775" y="5692070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119076" y="6213802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82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614</Words>
  <Application>Microsoft Office PowerPoint</Application>
  <PresentationFormat>画面に合わせる (4:3)</PresentationFormat>
  <Paragraphs>165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ＭＳ ゴシック</vt:lpstr>
      <vt:lpstr>ＭＳ 明朝</vt:lpstr>
      <vt:lpstr>Arial</vt:lpstr>
      <vt:lpstr>Calibri</vt:lpstr>
      <vt:lpstr>Office ​​テーマ</vt:lpstr>
      <vt:lpstr>日本形成外科学会 　再建・マイクロサージャリー分野指導医　症例記録用紙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日本形成外科学会 皮膚腫瘍外科分野指導医　症例記録用紙</dc:title>
  <dc:creator>uchibori</dc:creator>
  <cp:lastModifiedBy>永峯 菜穂子</cp:lastModifiedBy>
  <cp:revision>22</cp:revision>
  <cp:lastPrinted>2016-10-20T05:20:36Z</cp:lastPrinted>
  <dcterms:created xsi:type="dcterms:W3CDTF">2016-10-20T04:39:15Z</dcterms:created>
  <dcterms:modified xsi:type="dcterms:W3CDTF">2023-08-18T02:32:36Z</dcterms:modified>
</cp:coreProperties>
</file>