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30" autoAdjust="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233C6-B421-477D-931B-28F00D9EA20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E285F-16AB-4F08-ACD9-6194430B0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79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E285F-16AB-4F08-ACD9-6194430B0FC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430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09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82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59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50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615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67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81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88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34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17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9FD9B-C872-4916-9854-269389DD4B5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45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日本形成外科学会</a:t>
            </a:r>
            <a:br>
              <a:rPr kumimoji="1" lang="en-US" altLang="ja-JP" dirty="0"/>
            </a:br>
            <a:r>
              <a:rPr lang="ja-JP" altLang="en-US" sz="3600" dirty="0"/>
              <a:t>皮膚腫瘍外科分野指導医　症例記録用紙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36123" y="2060848"/>
            <a:ext cx="7704856" cy="4392488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pPr algn="l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l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l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b="1" dirty="0">
                <a:solidFill>
                  <a:schemeClr val="tx1"/>
                </a:solidFill>
              </a:rPr>
              <a:t>申請者氏名</a:t>
            </a:r>
            <a:r>
              <a:rPr kumimoji="1" lang="ja-JP" altLang="en-US" sz="2400" dirty="0">
                <a:solidFill>
                  <a:schemeClr val="tx1"/>
                </a:solidFill>
              </a:rPr>
              <a:t>　</a:t>
            </a:r>
            <a:r>
              <a:rPr kumimoji="1" lang="ja-JP" altLang="en-US" sz="2400" u="sng" dirty="0">
                <a:solidFill>
                  <a:schemeClr val="tx1"/>
                </a:solidFill>
              </a:rPr>
              <a:t>　　　　　　　　　　</a:t>
            </a:r>
            <a:r>
              <a:rPr kumimoji="1" lang="ja-JP" altLang="en-US" sz="2400" dirty="0">
                <a:solidFill>
                  <a:schemeClr val="tx1"/>
                </a:solidFill>
              </a:rPr>
              <a:t>　</a:t>
            </a:r>
            <a:r>
              <a:rPr kumimoji="1" lang="ja-JP" altLang="en-US" sz="2400" u="sng" dirty="0">
                <a:solidFill>
                  <a:schemeClr val="tx1"/>
                </a:solidFill>
              </a:rPr>
              <a:t>　</a:t>
            </a:r>
            <a:endParaRPr kumimoji="1" lang="en-US" altLang="ja-JP" sz="2400" u="sng" dirty="0">
              <a:solidFill>
                <a:schemeClr val="tx1"/>
              </a:solidFill>
            </a:endParaRPr>
          </a:p>
          <a:p>
            <a:pPr algn="l"/>
            <a:endParaRPr kumimoji="1" lang="en-US" altLang="ja-JP" sz="2400" dirty="0">
              <a:solidFill>
                <a:schemeClr val="tx1"/>
              </a:solidFill>
            </a:endParaRPr>
          </a:p>
          <a:p>
            <a:pPr algn="l"/>
            <a:endParaRPr kumimoji="1" lang="en-US" altLang="ja-JP" sz="2400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</a:rPr>
              <a:t>所属名</a:t>
            </a:r>
            <a:r>
              <a:rPr lang="ja-JP" altLang="en-US" sz="3100" b="1" dirty="0">
                <a:solidFill>
                  <a:schemeClr val="tx1"/>
                </a:solidFill>
              </a:rPr>
              <a:t>　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l"/>
            <a:endParaRPr kumimoji="1" lang="en-US" altLang="ja-JP" sz="2400" dirty="0">
              <a:solidFill>
                <a:schemeClr val="tx1"/>
              </a:solidFill>
            </a:endParaRPr>
          </a:p>
          <a:p>
            <a:pPr algn="l"/>
            <a:endParaRPr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</a:rPr>
              <a:t>医籍登録番号　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l"/>
            <a:endParaRPr kumimoji="1" lang="en-US" altLang="ja-JP" sz="2400" dirty="0">
              <a:solidFill>
                <a:schemeClr val="tx1"/>
              </a:solidFill>
            </a:endParaRPr>
          </a:p>
          <a:p>
            <a:pPr algn="l"/>
            <a:endParaRPr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</a:rPr>
              <a:t>日本形成外科学会専門医番号</a:t>
            </a:r>
            <a:r>
              <a:rPr lang="ja-JP" altLang="en-US" sz="2400" b="1" u="sng" dirty="0">
                <a:solidFill>
                  <a:schemeClr val="tx1"/>
                </a:solidFill>
              </a:rPr>
              <a:t>　</a:t>
            </a:r>
            <a:endParaRPr lang="en-US" altLang="ja-JP" sz="2400" b="1" u="sng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1800" dirty="0">
                <a:solidFill>
                  <a:schemeClr val="tx1"/>
                </a:solidFill>
              </a:rPr>
              <a:t>（機構認定形成外科領域専門医番号）</a:t>
            </a:r>
            <a:endParaRPr kumimoji="1" lang="en-US" altLang="ja-JP" sz="1800" dirty="0">
              <a:solidFill>
                <a:schemeClr val="tx1"/>
              </a:solidFill>
            </a:endParaRPr>
          </a:p>
          <a:p>
            <a:pPr algn="l"/>
            <a:endParaRPr lang="en-US" altLang="ja-JP" sz="1800" dirty="0">
              <a:solidFill>
                <a:schemeClr val="tx1"/>
              </a:solidFill>
            </a:endParaRPr>
          </a:p>
          <a:p>
            <a:endParaRPr lang="ja-JP" altLang="en-US" sz="1900" dirty="0">
              <a:solidFill>
                <a:schemeClr val="tx1"/>
              </a:solidFill>
            </a:endParaRPr>
          </a:p>
          <a:p>
            <a:r>
              <a:rPr lang="ja-JP" altLang="en-US" sz="1900" dirty="0">
                <a:solidFill>
                  <a:schemeClr val="tx1"/>
                </a:solidFill>
              </a:rPr>
              <a:t> パワーポイントでファイル設定</a:t>
            </a:r>
            <a:r>
              <a:rPr lang="en-US" altLang="ja-JP" sz="1900" dirty="0">
                <a:solidFill>
                  <a:schemeClr val="tx1"/>
                </a:solidFill>
              </a:rPr>
              <a:t>&gt;</a:t>
            </a:r>
            <a:r>
              <a:rPr lang="ja-JP" altLang="en-US" sz="1900" dirty="0">
                <a:solidFill>
                  <a:schemeClr val="tx1"/>
                </a:solidFill>
              </a:rPr>
              <a:t>ページ設定</a:t>
            </a:r>
            <a:r>
              <a:rPr lang="en-US" altLang="ja-JP" sz="1900" dirty="0">
                <a:solidFill>
                  <a:schemeClr val="tx1"/>
                </a:solidFill>
              </a:rPr>
              <a:t>&gt;</a:t>
            </a:r>
            <a:r>
              <a:rPr lang="ja-JP" altLang="en-US" sz="1900" dirty="0">
                <a:solidFill>
                  <a:schemeClr val="tx1"/>
                </a:solidFill>
              </a:rPr>
              <a:t>画面にあわせる</a:t>
            </a:r>
            <a:r>
              <a:rPr lang="en-US" altLang="ja-JP" sz="1900" dirty="0">
                <a:solidFill>
                  <a:schemeClr val="tx1"/>
                </a:solidFill>
              </a:rPr>
              <a:t>(4:3) </a:t>
            </a:r>
            <a:r>
              <a:rPr lang="ja-JP" altLang="en-US" sz="1900" dirty="0">
                <a:solidFill>
                  <a:schemeClr val="tx1"/>
                </a:solidFill>
              </a:rPr>
              <a:t>で設定して下さい</a:t>
            </a:r>
          </a:p>
          <a:p>
            <a:r>
              <a:rPr lang="ja-JP" altLang="en-US" sz="1900" dirty="0">
                <a:solidFill>
                  <a:schemeClr val="tx1"/>
                </a:solidFill>
              </a:rPr>
              <a:t>フォントは</a:t>
            </a:r>
            <a:r>
              <a:rPr lang="en-US" altLang="ja-JP" sz="1900" dirty="0">
                <a:solidFill>
                  <a:schemeClr val="tx1"/>
                </a:solidFill>
              </a:rPr>
              <a:t>MS</a:t>
            </a:r>
            <a:r>
              <a:rPr lang="ja-JP" altLang="en-US" sz="1900" dirty="0">
                <a:solidFill>
                  <a:schemeClr val="tx1"/>
                </a:solidFill>
              </a:rPr>
              <a:t>ゴシック、</a:t>
            </a:r>
            <a:r>
              <a:rPr lang="en-US" altLang="ja-JP" sz="1900" dirty="0">
                <a:solidFill>
                  <a:schemeClr val="tx1"/>
                </a:solidFill>
              </a:rPr>
              <a:t>MSP</a:t>
            </a:r>
            <a:r>
              <a:rPr lang="ja-JP" altLang="en-US" sz="1900" dirty="0">
                <a:solidFill>
                  <a:schemeClr val="tx1"/>
                </a:solidFill>
              </a:rPr>
              <a:t>ゴシック、</a:t>
            </a:r>
            <a:r>
              <a:rPr lang="en-US" altLang="ja-JP" sz="1900" dirty="0">
                <a:solidFill>
                  <a:schemeClr val="tx1"/>
                </a:solidFill>
              </a:rPr>
              <a:t>MS</a:t>
            </a:r>
            <a:r>
              <a:rPr lang="ja-JP" altLang="en-US" sz="1900" dirty="0">
                <a:solidFill>
                  <a:schemeClr val="tx1"/>
                </a:solidFill>
              </a:rPr>
              <a:t>明朝、</a:t>
            </a:r>
            <a:r>
              <a:rPr lang="en-US" altLang="ja-JP" sz="1900" dirty="0">
                <a:solidFill>
                  <a:schemeClr val="tx1"/>
                </a:solidFill>
              </a:rPr>
              <a:t>MSP</a:t>
            </a:r>
            <a:r>
              <a:rPr lang="ja-JP" altLang="en-US" sz="1900" dirty="0">
                <a:solidFill>
                  <a:schemeClr val="tx1"/>
                </a:solidFill>
              </a:rPr>
              <a:t>明朝、</a:t>
            </a:r>
            <a:r>
              <a:rPr lang="en-US" altLang="ja-JP" sz="1900" dirty="0">
                <a:solidFill>
                  <a:schemeClr val="tx1"/>
                </a:solidFill>
              </a:rPr>
              <a:t>Times</a:t>
            </a:r>
            <a:r>
              <a:rPr lang="ja-JP" altLang="en-US" sz="1900" dirty="0">
                <a:solidFill>
                  <a:schemeClr val="tx1"/>
                </a:solidFill>
              </a:rPr>
              <a:t>のいずれかとして下さい</a:t>
            </a:r>
            <a:endParaRPr kumimoji="1" lang="en-US" altLang="ja-JP" sz="1900" dirty="0">
              <a:solidFill>
                <a:schemeClr val="tx1"/>
              </a:solidFill>
            </a:endParaRPr>
          </a:p>
          <a:p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834408" y="2996952"/>
            <a:ext cx="518457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860686" y="5445224"/>
            <a:ext cx="734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808131" y="3789040"/>
            <a:ext cx="518457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808131" y="4509120"/>
            <a:ext cx="513202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24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716016" y="260648"/>
            <a:ext cx="4248472" cy="5976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860032" y="361356"/>
            <a:ext cx="36724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１）現病歴（術前検査及び診断を含む）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404664"/>
            <a:ext cx="3453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症例番号</a:t>
            </a:r>
            <a:r>
              <a:rPr lang="ja-JP" altLang="en-US" b="1" dirty="0"/>
              <a:t>２</a:t>
            </a:r>
            <a:r>
              <a:rPr kumimoji="1" lang="ja-JP" altLang="en-US" b="1" dirty="0"/>
              <a:t>：</a:t>
            </a:r>
            <a:r>
              <a:rPr kumimoji="1" lang="en-US" altLang="ja-JP" b="1" dirty="0"/>
              <a:t>【</a:t>
            </a:r>
            <a:r>
              <a:rPr kumimoji="1" lang="ja-JP" altLang="en-US" b="1" dirty="0">
                <a:solidFill>
                  <a:srgbClr val="FF0000"/>
                </a:solidFill>
              </a:rPr>
              <a:t>診断名（部位）入る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5659669" y="6309320"/>
            <a:ext cx="2175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現病歴を</a:t>
            </a:r>
            <a:r>
              <a:rPr lang="en-US" altLang="ja-JP" dirty="0">
                <a:solidFill>
                  <a:srgbClr val="FF0000"/>
                </a:solidFill>
              </a:rPr>
              <a:t>14Pt</a:t>
            </a:r>
            <a:r>
              <a:rPr lang="ja-JP" altLang="en-US" dirty="0">
                <a:solidFill>
                  <a:srgbClr val="FF0000"/>
                </a:solidFill>
              </a:rPr>
              <a:t>で記載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67544" y="1310504"/>
            <a:ext cx="316835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術前写真１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67544" y="3717032"/>
            <a:ext cx="316835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術前写真</a:t>
            </a:r>
            <a:r>
              <a:rPr lang="en-US" altLang="ja-JP" dirty="0"/>
              <a:t>2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31640" y="883459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術前写真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71600" y="5692070"/>
            <a:ext cx="2496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●●</a:t>
            </a:r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年●月●日撮影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119076" y="6237312"/>
            <a:ext cx="2201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写真は大きく</a:t>
            </a:r>
            <a:r>
              <a:rPr lang="en-US" altLang="ja-JP" dirty="0">
                <a:solidFill>
                  <a:srgbClr val="FF0000"/>
                </a:solidFill>
              </a:rPr>
              <a:t>4</a:t>
            </a:r>
            <a:r>
              <a:rPr lang="ja-JP" altLang="en-US" dirty="0">
                <a:solidFill>
                  <a:srgbClr val="FF0000"/>
                </a:solidFill>
              </a:rPr>
              <a:t>枚まで</a:t>
            </a:r>
          </a:p>
        </p:txBody>
      </p:sp>
    </p:spTree>
    <p:extLst>
      <p:ext uri="{BB962C8B-B14F-4D97-AF65-F5344CB8AC3E}">
        <p14:creationId xmlns:p14="http://schemas.microsoft.com/office/powerpoint/2010/main" val="146729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641735"/>
              </p:ext>
            </p:extLst>
          </p:nvPr>
        </p:nvGraphicFramePr>
        <p:xfrm>
          <a:off x="395537" y="548680"/>
          <a:ext cx="7992887" cy="5544617"/>
        </p:xfrm>
        <a:graphic>
          <a:graphicData uri="http://schemas.openxmlformats.org/drawingml/2006/table">
            <a:tbl>
              <a:tblPr/>
              <a:tblGrid>
                <a:gridCol w="1076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0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5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650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症例の一覧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症例番号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診断名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術式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部位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339752" y="5866655"/>
            <a:ext cx="4610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一つのＰＰＴに</a:t>
            </a:r>
            <a:r>
              <a:rPr kumimoji="1" lang="ja-JP" altLang="en-US" b="1" dirty="0">
                <a:solidFill>
                  <a:srgbClr val="FF0000"/>
                </a:solidFill>
              </a:rPr>
              <a:t>１０症例すべて記載してください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157811" y="5850968"/>
            <a:ext cx="4974439" cy="3332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231832"/>
              </p:ext>
            </p:extLst>
          </p:nvPr>
        </p:nvGraphicFramePr>
        <p:xfrm>
          <a:off x="467544" y="404664"/>
          <a:ext cx="8208914" cy="5184576"/>
        </p:xfrm>
        <a:graphic>
          <a:graphicData uri="http://schemas.openxmlformats.org/drawingml/2006/table">
            <a:tbl>
              <a:tblPr/>
              <a:tblGrid>
                <a:gridCol w="2077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6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6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6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6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症例番号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施設名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患者性別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男　・　女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患者年齢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　　　歳代　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診断名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ja-JP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術式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術式の分類</a:t>
                      </a:r>
                      <a:b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</a:b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（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a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～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c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いずれかを選択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)</a:t>
                      </a:r>
                      <a:endParaRPr lang="ja-JP" altLang="en-US" sz="13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95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術者</a:t>
                      </a:r>
                      <a:br>
                        <a:rPr lang="zh-TW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</a:br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（執刀医：○、指導助手△）</a:t>
                      </a:r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133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4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術式の分類</a:t>
                      </a: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ａ）植皮を施行した皮膚腫瘍外科手術</a:t>
                      </a: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477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ｂ）局所皮弁／有茎皮弁を施行した皮膚腫瘍外科手術</a:t>
                      </a: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477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ｃ）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その他</a:t>
                      </a: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477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・分割切除や神経，血管束の剥離を施行した皮膚腫瘍外科手術</a:t>
                      </a: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477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・遊離皮弁を施行した皮膚腫瘍外科手術</a:t>
                      </a: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477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・皮膚腫瘍に対するセンチネルリンパ節生検（色素法，蛍光色素法または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RI 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法）</a:t>
                      </a: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133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67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379186" y="245750"/>
            <a:ext cx="3585301" cy="544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5379187" y="340972"/>
            <a:ext cx="34563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１）現病歴（術前検査及び診断を含む）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404664"/>
            <a:ext cx="3453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症例番号１：</a:t>
            </a:r>
            <a:r>
              <a:rPr kumimoji="1" lang="en-US" altLang="ja-JP" b="1" dirty="0"/>
              <a:t>【</a:t>
            </a:r>
            <a:r>
              <a:rPr kumimoji="1" lang="ja-JP" altLang="en-US" b="1" dirty="0">
                <a:solidFill>
                  <a:srgbClr val="FF0000"/>
                </a:solidFill>
              </a:rPr>
              <a:t>診断名（部位）入る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6660232" y="5157192"/>
            <a:ext cx="2175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現病歴を</a:t>
            </a:r>
            <a:r>
              <a:rPr lang="en-US" altLang="ja-JP" b="1" dirty="0">
                <a:solidFill>
                  <a:srgbClr val="FF0000"/>
                </a:solidFill>
              </a:rPr>
              <a:t>14Pt</a:t>
            </a:r>
            <a:r>
              <a:rPr lang="ja-JP" altLang="en-US" b="1" dirty="0">
                <a:solidFill>
                  <a:srgbClr val="FF0000"/>
                </a:solidFill>
              </a:rPr>
              <a:t>で記載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07504" y="1310504"/>
            <a:ext cx="2448272" cy="1658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術前写真１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771800" y="1310504"/>
            <a:ext cx="2472945" cy="1658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術前写真</a:t>
            </a:r>
            <a:r>
              <a:rPr lang="en-US" altLang="ja-JP" dirty="0"/>
              <a:t>2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0086" y="879151"/>
            <a:ext cx="1282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術前写真　１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83994" y="3140968"/>
            <a:ext cx="2496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</a:t>
            </a:r>
            <a:r>
              <a:rPr lang="ja-JP" altLang="en-US" dirty="0"/>
              <a:t>●●</a:t>
            </a:r>
            <a:r>
              <a:rPr kumimoji="1" lang="ja-JP" altLang="en-US" dirty="0"/>
              <a:t>年●月●日撮影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024759" y="5890636"/>
            <a:ext cx="2214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写真は大きく</a:t>
            </a:r>
            <a:r>
              <a:rPr lang="en-US" altLang="ja-JP" b="1" dirty="0">
                <a:solidFill>
                  <a:srgbClr val="FF0000"/>
                </a:solidFill>
              </a:rPr>
              <a:t>4</a:t>
            </a:r>
            <a:r>
              <a:rPr lang="ja-JP" altLang="en-US" b="1" dirty="0">
                <a:solidFill>
                  <a:srgbClr val="FF0000"/>
                </a:solidFill>
              </a:rPr>
              <a:t>枚まで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6663674" y="5157192"/>
            <a:ext cx="216845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070374" y="5892358"/>
            <a:ext cx="216845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880190" y="5890636"/>
            <a:ext cx="49553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術前</a:t>
            </a:r>
            <a:r>
              <a:rPr lang="en-US" altLang="ja-JP" b="1" dirty="0">
                <a:solidFill>
                  <a:srgbClr val="FF0000"/>
                </a:solidFill>
              </a:rPr>
              <a:t>CT.MRI</a:t>
            </a:r>
            <a:r>
              <a:rPr lang="ja-JP" altLang="en-US" b="1" dirty="0">
                <a:solidFill>
                  <a:srgbClr val="FF0000"/>
                </a:solidFill>
              </a:rPr>
              <a:t>などの画像や術前所見が必要な場合は適宜追加すること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880189" y="5884048"/>
            <a:ext cx="5085091" cy="7154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38827" y="879151"/>
            <a:ext cx="1282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術前写真　２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83820" y="4033664"/>
            <a:ext cx="2448272" cy="1658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術前画像写真１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2812626" y="4033664"/>
            <a:ext cx="2448272" cy="1658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術前画像写真</a:t>
            </a:r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79604" y="3645024"/>
            <a:ext cx="1693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術前画像写真　１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033644" y="3625050"/>
            <a:ext cx="16562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術前画像写真　</a:t>
            </a:r>
            <a:r>
              <a:rPr kumimoji="1" lang="en-US" altLang="ja-JP" sz="1600" dirty="0"/>
              <a:t>2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88425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557464" y="260648"/>
            <a:ext cx="3407024" cy="5040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5557464" y="361356"/>
            <a:ext cx="34070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２）手術所見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09690" y="161301"/>
            <a:ext cx="3453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症例番号１：</a:t>
            </a:r>
            <a:r>
              <a:rPr lang="en-US" altLang="ja-JP" b="1" dirty="0"/>
              <a:t>【</a:t>
            </a:r>
            <a:r>
              <a:rPr lang="ja-JP" altLang="en-US" b="1" dirty="0">
                <a:solidFill>
                  <a:srgbClr val="FF0000"/>
                </a:solidFill>
              </a:rPr>
              <a:t>診断名（部位）入る</a:t>
            </a:r>
            <a:r>
              <a:rPr lang="en-US" altLang="ja-JP" b="1" dirty="0"/>
              <a:t>】</a:t>
            </a:r>
            <a:endParaRPr lang="ja-JP" altLang="en-US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82332" y="3712332"/>
            <a:ext cx="2664296" cy="18176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手術</a:t>
            </a:r>
            <a:r>
              <a:rPr kumimoji="1" lang="ja-JP" altLang="en-US" dirty="0"/>
              <a:t>写真</a:t>
            </a:r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672702" y="5661248"/>
            <a:ext cx="432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必要あれば適宜スライド枚数を増やして可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2812766" y="3712332"/>
            <a:ext cx="2664296" cy="18176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手術</a:t>
            </a:r>
            <a:r>
              <a:rPr kumimoji="1" lang="ja-JP" altLang="en-US" dirty="0"/>
              <a:t>写真</a:t>
            </a:r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96419" y="870465"/>
            <a:ext cx="2664296" cy="1872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手術デザイン写真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303100" y="5981128"/>
            <a:ext cx="22509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18Pt</a:t>
            </a:r>
            <a:r>
              <a:rPr lang="ja-JP" altLang="en-US" b="1" dirty="0">
                <a:solidFill>
                  <a:srgbClr val="FF0000"/>
                </a:solidFill>
              </a:rPr>
              <a:t>程度で記載</a:t>
            </a:r>
          </a:p>
          <a:p>
            <a:r>
              <a:rPr lang="ja-JP" altLang="en-US" b="1" dirty="0">
                <a:solidFill>
                  <a:srgbClr val="FF0000"/>
                </a:solidFill>
              </a:rPr>
              <a:t>写真は大きく</a:t>
            </a:r>
            <a:r>
              <a:rPr lang="en-US" altLang="ja-JP" b="1" dirty="0">
                <a:solidFill>
                  <a:srgbClr val="FF0000"/>
                </a:solidFill>
              </a:rPr>
              <a:t>4</a:t>
            </a:r>
            <a:r>
              <a:rPr lang="ja-JP" altLang="en-US" b="1" dirty="0">
                <a:solidFill>
                  <a:srgbClr val="FF0000"/>
                </a:solidFill>
              </a:rPr>
              <a:t>枚まで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921449" y="5539298"/>
            <a:ext cx="32880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手術時</a:t>
            </a:r>
            <a:r>
              <a:rPr lang="en-US" altLang="zh-TW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zh-TW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○○年○○月○○日撮影</a:t>
            </a:r>
            <a:endParaRPr lang="ja-JP" altLang="en-US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53086" y="515244"/>
            <a:ext cx="1949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手術デザイン写真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99024" y="530633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手術写真</a:t>
            </a:r>
            <a:r>
              <a:rPr lang="en-US" altLang="ja-JP" b="1" dirty="0"/>
              <a:t>1</a:t>
            </a:r>
            <a:endParaRPr kumimoji="1" lang="ja-JP" altLang="en-US" b="1" dirty="0"/>
          </a:p>
        </p:txBody>
      </p:sp>
      <p:sp>
        <p:nvSpPr>
          <p:cNvPr id="22" name="正方形/長方形 21"/>
          <p:cNvSpPr/>
          <p:nvPr/>
        </p:nvSpPr>
        <p:spPr>
          <a:xfrm>
            <a:off x="68806" y="3343000"/>
            <a:ext cx="1277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手術写真</a:t>
            </a:r>
            <a:r>
              <a:rPr lang="en-US" altLang="ja-JP" b="1" dirty="0"/>
              <a:t>2 </a:t>
            </a:r>
            <a:endParaRPr lang="ja-JP" altLang="en-US" b="1" dirty="0"/>
          </a:p>
        </p:txBody>
      </p:sp>
      <p:sp>
        <p:nvSpPr>
          <p:cNvPr id="23" name="正方形/長方形 22"/>
          <p:cNvSpPr/>
          <p:nvPr/>
        </p:nvSpPr>
        <p:spPr>
          <a:xfrm>
            <a:off x="2820758" y="3367584"/>
            <a:ext cx="1277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手術写真</a:t>
            </a:r>
            <a:r>
              <a:rPr lang="en-US" altLang="ja-JP" b="1" dirty="0"/>
              <a:t>3 </a:t>
            </a:r>
            <a:endParaRPr lang="ja-JP" altLang="en-US" b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251393" y="6000964"/>
            <a:ext cx="2250934" cy="646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6514479" y="4443962"/>
            <a:ext cx="2427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手術所見を</a:t>
            </a:r>
            <a:r>
              <a:rPr lang="en-US" altLang="ja-JP" b="1" dirty="0">
                <a:solidFill>
                  <a:srgbClr val="FF0000"/>
                </a:solidFill>
              </a:rPr>
              <a:t>14Pt</a:t>
            </a:r>
            <a:r>
              <a:rPr lang="ja-JP" altLang="en-US" b="1" dirty="0">
                <a:solidFill>
                  <a:srgbClr val="FF0000"/>
                </a:solidFill>
              </a:rPr>
              <a:t>で記載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6514479" y="4431751"/>
            <a:ext cx="2427331" cy="3787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4672702" y="5681011"/>
            <a:ext cx="432048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2826188" y="873774"/>
            <a:ext cx="2664296" cy="1872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手術</a:t>
            </a:r>
            <a:r>
              <a:rPr kumimoji="1" lang="ja-JP" altLang="en-US" dirty="0"/>
              <a:t>写真</a:t>
            </a:r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320322" y="6277962"/>
            <a:ext cx="5288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CT.MRI</a:t>
            </a:r>
            <a:r>
              <a:rPr lang="ja-JP" altLang="en-US" b="1" dirty="0">
                <a:solidFill>
                  <a:srgbClr val="FF0000"/>
                </a:solidFill>
              </a:rPr>
              <a:t>などの画像が必要な場合は適宜追加すること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3275856" y="6304294"/>
            <a:ext cx="5377046" cy="2763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103039" y="2819718"/>
            <a:ext cx="6411439" cy="54786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53085" y="2819718"/>
            <a:ext cx="63613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solidFill>
                  <a:srgbClr val="FF0000"/>
                </a:solidFill>
                <a:latin typeface="+mj-ea"/>
                <a:ea typeface="+mj-ea"/>
              </a:rPr>
              <a:t>＊術中写真は、手術の手技がある程度分かりやすいものとしてください。デザイン時の写真や閉創後の写真のみでは不十分です。</a:t>
            </a:r>
          </a:p>
        </p:txBody>
      </p:sp>
    </p:spTree>
    <p:extLst>
      <p:ext uri="{BB962C8B-B14F-4D97-AF65-F5344CB8AC3E}">
        <p14:creationId xmlns:p14="http://schemas.microsoft.com/office/powerpoint/2010/main" val="2656389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557464" y="260648"/>
            <a:ext cx="3407024" cy="5518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5557464" y="345967"/>
            <a:ext cx="34070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２）手術所見</a:t>
            </a:r>
            <a:r>
              <a:rPr lang="ja-JP" altLang="en-US" sz="1600" b="1" dirty="0">
                <a:solidFill>
                  <a:srgbClr val="FF0000"/>
                </a:solidFill>
              </a:rPr>
              <a:t>（追加や複数回手術を行う場合は記載してください。）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517966" y="579502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必要あれば適宜スライド枚数を増やして可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09690" y="161301"/>
            <a:ext cx="3453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症例番号１：</a:t>
            </a:r>
            <a:r>
              <a:rPr lang="en-US" altLang="ja-JP" b="1" dirty="0"/>
              <a:t>【</a:t>
            </a:r>
            <a:r>
              <a:rPr lang="ja-JP" altLang="en-US" b="1" dirty="0">
                <a:solidFill>
                  <a:srgbClr val="FF0000"/>
                </a:solidFill>
              </a:rPr>
              <a:t>診断名（部位）入る</a:t>
            </a:r>
            <a:r>
              <a:rPr lang="en-US" altLang="ja-JP" b="1" dirty="0"/>
              <a:t>】</a:t>
            </a:r>
            <a:endParaRPr lang="ja-JP" altLang="en-US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65231" y="3731970"/>
            <a:ext cx="2664296" cy="18176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手術直後写真</a:t>
            </a:r>
            <a:r>
              <a:rPr lang="en-US" altLang="ja-JP" dirty="0"/>
              <a:t>2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825265" y="3726324"/>
            <a:ext cx="2664296" cy="18176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手術直後</a:t>
            </a:r>
            <a:r>
              <a:rPr kumimoji="1" lang="ja-JP" altLang="en-US" dirty="0"/>
              <a:t>写真</a:t>
            </a:r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842415" y="980728"/>
            <a:ext cx="2664296" cy="1872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77320" y="980728"/>
            <a:ext cx="2664296" cy="1872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30218" y="5991826"/>
            <a:ext cx="35648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18Pt</a:t>
            </a:r>
            <a:r>
              <a:rPr lang="ja-JP" altLang="en-US" b="1" dirty="0">
                <a:solidFill>
                  <a:srgbClr val="FF0000"/>
                </a:solidFill>
              </a:rPr>
              <a:t>程度で記載</a:t>
            </a:r>
          </a:p>
          <a:p>
            <a:r>
              <a:rPr lang="ja-JP" altLang="en-US" b="1" dirty="0">
                <a:solidFill>
                  <a:srgbClr val="FF0000"/>
                </a:solidFill>
              </a:rPr>
              <a:t>写真・シェーマは大きく</a:t>
            </a:r>
            <a:r>
              <a:rPr lang="en-US" altLang="ja-JP" b="1" dirty="0">
                <a:solidFill>
                  <a:srgbClr val="FF0000"/>
                </a:solidFill>
              </a:rPr>
              <a:t>4</a:t>
            </a:r>
            <a:r>
              <a:rPr lang="ja-JP" altLang="en-US" b="1" dirty="0">
                <a:solidFill>
                  <a:srgbClr val="FF0000"/>
                </a:solidFill>
              </a:rPr>
              <a:t>枚まで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858233" y="5594630"/>
            <a:ext cx="32880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手術時</a:t>
            </a:r>
            <a:r>
              <a:rPr lang="en-US" altLang="zh-TW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zh-TW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○○年○○月○○日撮影</a:t>
            </a:r>
            <a:endParaRPr lang="ja-JP" altLang="en-US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806" y="605572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手術写真</a:t>
            </a:r>
            <a:r>
              <a:rPr lang="en-US" altLang="ja-JP" b="1" dirty="0"/>
              <a:t>4</a:t>
            </a:r>
            <a:endParaRPr kumimoji="1" lang="ja-JP" altLang="en-US" b="1" dirty="0"/>
          </a:p>
        </p:txBody>
      </p:sp>
      <p:sp>
        <p:nvSpPr>
          <p:cNvPr id="15" name="正方形/長方形 14"/>
          <p:cNvSpPr/>
          <p:nvPr/>
        </p:nvSpPr>
        <p:spPr>
          <a:xfrm>
            <a:off x="77320" y="3356992"/>
            <a:ext cx="1739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手術直後写真</a:t>
            </a:r>
            <a:r>
              <a:rPr lang="en-US" altLang="ja-JP" dirty="0"/>
              <a:t>2 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831286" y="3356992"/>
            <a:ext cx="1686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手術直後写真</a:t>
            </a:r>
            <a:r>
              <a:rPr lang="en-US" altLang="ja-JP" dirty="0"/>
              <a:t>3</a:t>
            </a:r>
            <a:endParaRPr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2825265" y="530633"/>
            <a:ext cx="1739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手術直後写真</a:t>
            </a:r>
            <a:r>
              <a:rPr lang="en-US" altLang="ja-JP" dirty="0"/>
              <a:t>1 </a:t>
            </a:r>
            <a:endParaRPr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72047" y="2081947"/>
            <a:ext cx="8132401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追加写真やシェーマがあれば同様に入れてください。また</a:t>
            </a:r>
            <a:r>
              <a:rPr kumimoji="1" lang="ja-JP" altLang="en-US" sz="3600" b="1" dirty="0">
                <a:solidFill>
                  <a:srgbClr val="FF0000"/>
                </a:solidFill>
              </a:rPr>
              <a:t>複数回手術を行う場合</a:t>
            </a:r>
            <a:r>
              <a:rPr lang="ja-JP" altLang="en-US" sz="3600" b="1" dirty="0">
                <a:solidFill>
                  <a:srgbClr val="FF0000"/>
                </a:solidFill>
              </a:rPr>
              <a:t>は</a:t>
            </a:r>
            <a:r>
              <a:rPr kumimoji="1" lang="ja-JP" altLang="en-US" sz="3600" b="1" dirty="0">
                <a:solidFill>
                  <a:srgbClr val="FF0000"/>
                </a:solidFill>
              </a:rPr>
              <a:t>、手術ごとにスライドを作成してください。</a:t>
            </a:r>
            <a:r>
              <a:rPr kumimoji="1" lang="ja-JP" alt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無ければこのスライドは不要です。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469434" y="2073915"/>
            <a:ext cx="8207022" cy="23163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109120" y="5979693"/>
            <a:ext cx="3346596" cy="646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6452540" y="5157903"/>
            <a:ext cx="2427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手術所見を</a:t>
            </a:r>
            <a:r>
              <a:rPr lang="en-US" altLang="ja-JP" b="1" dirty="0">
                <a:solidFill>
                  <a:srgbClr val="FF0000"/>
                </a:solidFill>
              </a:rPr>
              <a:t>14Pt</a:t>
            </a:r>
            <a:r>
              <a:rPr lang="ja-JP" altLang="en-US" b="1" dirty="0">
                <a:solidFill>
                  <a:srgbClr val="FF0000"/>
                </a:solidFill>
              </a:rPr>
              <a:t>で記載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6372199" y="5133850"/>
            <a:ext cx="2494839" cy="4200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4493611" y="5833616"/>
            <a:ext cx="4445099" cy="3332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3676374" y="6216638"/>
            <a:ext cx="5288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CT.MRI</a:t>
            </a:r>
            <a:r>
              <a:rPr lang="ja-JP" altLang="en-US" b="1" dirty="0">
                <a:solidFill>
                  <a:srgbClr val="FF0000"/>
                </a:solidFill>
              </a:rPr>
              <a:t>などの画像が必要な場合は適宜追加すること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3662879" y="6263118"/>
            <a:ext cx="5377046" cy="2763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931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557464" y="260648"/>
            <a:ext cx="3407024" cy="5832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5557464" y="361356"/>
            <a:ext cx="3407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３）術後経過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07504" y="144186"/>
            <a:ext cx="3453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症例番号１：</a:t>
            </a:r>
            <a:r>
              <a:rPr lang="en-US" altLang="ja-JP" b="1" dirty="0"/>
              <a:t>【</a:t>
            </a:r>
            <a:r>
              <a:rPr lang="ja-JP" altLang="en-US" b="1" dirty="0">
                <a:solidFill>
                  <a:srgbClr val="FF0000"/>
                </a:solidFill>
              </a:rPr>
              <a:t>診断名（部位）入る</a:t>
            </a:r>
            <a:r>
              <a:rPr lang="en-US" altLang="ja-JP" b="1" dirty="0"/>
              <a:t>】</a:t>
            </a:r>
            <a:endParaRPr lang="ja-JP" altLang="en-US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68806" y="3361638"/>
            <a:ext cx="2664296" cy="18176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術後写真</a:t>
            </a:r>
            <a:r>
              <a:rPr lang="en-US" altLang="ja-JP" b="1" dirty="0"/>
              <a:t>3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797606" y="3361638"/>
            <a:ext cx="2664296" cy="18176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術後写真</a:t>
            </a:r>
            <a:r>
              <a:rPr kumimoji="1" lang="en-US" altLang="ja-JP" b="1" dirty="0"/>
              <a:t>4</a:t>
            </a:r>
            <a:endParaRPr kumimoji="1" lang="ja-JP" altLang="en-US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2825265" y="948224"/>
            <a:ext cx="2664296" cy="18722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術後写真２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8806" y="948224"/>
            <a:ext cx="2664296" cy="18722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術後写真１</a:t>
            </a:r>
            <a:endParaRPr kumimoji="1" lang="ja-JP" altLang="en-US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7320" y="578892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術後写真</a:t>
            </a:r>
            <a:r>
              <a:rPr kumimoji="1" lang="en-US" altLang="ja-JP" b="1" dirty="0"/>
              <a:t>1</a:t>
            </a:r>
            <a:endParaRPr kumimoji="1" lang="ja-JP" altLang="en-US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25265" y="578892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術後写真</a:t>
            </a:r>
            <a:r>
              <a:rPr kumimoji="1" lang="en-US" altLang="ja-JP" b="1" dirty="0"/>
              <a:t>2</a:t>
            </a:r>
            <a:endParaRPr kumimoji="1" lang="ja-JP" altLang="en-US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198757" y="5199993"/>
            <a:ext cx="50686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術後●年●</a:t>
            </a:r>
            <a:r>
              <a:rPr lang="ja-JP" altLang="en-US" b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ヶ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月時（</a:t>
            </a: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○○年○○月○○日撮影）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79375" y="2992306"/>
            <a:ext cx="1231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術後写真</a:t>
            </a:r>
            <a:r>
              <a:rPr lang="en-US" altLang="ja-JP" b="1" dirty="0"/>
              <a:t>3</a:t>
            </a:r>
            <a:endParaRPr lang="ja-JP" altLang="en-US" b="1" dirty="0"/>
          </a:p>
        </p:txBody>
      </p:sp>
      <p:sp>
        <p:nvSpPr>
          <p:cNvPr id="16" name="正方形/長方形 15"/>
          <p:cNvSpPr/>
          <p:nvPr/>
        </p:nvSpPr>
        <p:spPr>
          <a:xfrm>
            <a:off x="2810717" y="3027164"/>
            <a:ext cx="1231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術後写真</a:t>
            </a:r>
            <a:r>
              <a:rPr lang="en-US" altLang="ja-JP" b="1" dirty="0"/>
              <a:t>4</a:t>
            </a:r>
            <a:endParaRPr lang="ja-JP" altLang="en-US" b="1" dirty="0"/>
          </a:p>
        </p:txBody>
      </p:sp>
      <p:sp>
        <p:nvSpPr>
          <p:cNvPr id="18" name="正方形/長方形 17"/>
          <p:cNvSpPr/>
          <p:nvPr/>
        </p:nvSpPr>
        <p:spPr>
          <a:xfrm>
            <a:off x="6746283" y="5570007"/>
            <a:ext cx="1944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経過を</a:t>
            </a:r>
            <a:r>
              <a:rPr lang="en-US" altLang="ja-JP" b="1" dirty="0">
                <a:solidFill>
                  <a:srgbClr val="FF0000"/>
                </a:solidFill>
              </a:rPr>
              <a:t>14Pt</a:t>
            </a:r>
            <a:r>
              <a:rPr lang="ja-JP" altLang="en-US" b="1" dirty="0">
                <a:solidFill>
                  <a:srgbClr val="FF0000"/>
                </a:solidFill>
              </a:rPr>
              <a:t>で記載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5898966" y="2566924"/>
            <a:ext cx="3403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</a:rPr>
              <a:t>術後経過と結果について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r>
              <a:rPr lang="ja-JP" altLang="en-US" sz="2000" b="1" dirty="0">
                <a:solidFill>
                  <a:srgbClr val="FF0000"/>
                </a:solidFill>
              </a:rPr>
              <a:t>わかりやすく記載 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98665" y="5938921"/>
            <a:ext cx="53704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＊術後の写真は、手術から６か月以上経過したものと</a:t>
            </a:r>
            <a:endParaRPr lang="en-US" altLang="ja-JP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してください。 </a:t>
            </a:r>
          </a:p>
          <a:p>
            <a:r>
              <a:rPr lang="ja-JP" altLang="en-US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＊術後経過期間と撮影日を、わかりやすく付記。 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6795289" y="5577718"/>
            <a:ext cx="1915855" cy="3771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5776796" y="2536146"/>
            <a:ext cx="3043676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042144" y="5521076"/>
            <a:ext cx="1856822" cy="4216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47052" y="5975211"/>
            <a:ext cx="5414850" cy="8426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6088893" y="6135494"/>
            <a:ext cx="28755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CT.MRI</a:t>
            </a:r>
            <a:r>
              <a:rPr lang="ja-JP" altLang="en-US" b="1" dirty="0">
                <a:solidFill>
                  <a:srgbClr val="FF0000"/>
                </a:solidFill>
              </a:rPr>
              <a:t>などの画像が必要な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場合は適宜追加すること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6088893" y="6135495"/>
            <a:ext cx="2875595" cy="6360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120901" y="5553057"/>
            <a:ext cx="1778063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18Pt</a:t>
            </a:r>
            <a:r>
              <a:rPr lang="ja-JP" altLang="en-US" b="1" dirty="0">
                <a:solidFill>
                  <a:srgbClr val="FF0000"/>
                </a:solidFill>
              </a:rPr>
              <a:t>程度で記載</a:t>
            </a:r>
          </a:p>
        </p:txBody>
      </p:sp>
    </p:spTree>
    <p:extLst>
      <p:ext uri="{BB962C8B-B14F-4D97-AF65-F5344CB8AC3E}">
        <p14:creationId xmlns:p14="http://schemas.microsoft.com/office/powerpoint/2010/main" val="2668069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5557464" y="260648"/>
            <a:ext cx="3407024" cy="5832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5557464" y="361356"/>
            <a:ext cx="34070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４）病理所見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07504" y="144186"/>
            <a:ext cx="3453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症例番号１：</a:t>
            </a:r>
            <a:r>
              <a:rPr lang="en-US" altLang="ja-JP" b="1" dirty="0"/>
              <a:t>【</a:t>
            </a:r>
            <a:r>
              <a:rPr lang="ja-JP" altLang="en-US" b="1" dirty="0">
                <a:solidFill>
                  <a:srgbClr val="FF0000"/>
                </a:solidFill>
              </a:rPr>
              <a:t>診断名（部位）入る</a:t>
            </a:r>
            <a:r>
              <a:rPr lang="en-US" altLang="ja-JP" b="1" dirty="0"/>
              <a:t>】</a:t>
            </a:r>
            <a:endParaRPr lang="ja-JP" altLang="en-US" b="1" dirty="0"/>
          </a:p>
        </p:txBody>
      </p:sp>
      <p:sp>
        <p:nvSpPr>
          <p:cNvPr id="18" name="正方形/長方形 17"/>
          <p:cNvSpPr/>
          <p:nvPr/>
        </p:nvSpPr>
        <p:spPr>
          <a:xfrm>
            <a:off x="2862425" y="948224"/>
            <a:ext cx="2486149" cy="19755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病理写真</a:t>
            </a:r>
            <a:r>
              <a:rPr lang="en-US" altLang="ja-JP" b="1" dirty="0"/>
              <a:t>2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294736" y="948224"/>
            <a:ext cx="2477707" cy="19755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病理写真１</a:t>
            </a:r>
            <a:endParaRPr kumimoji="1" lang="ja-JP" altLang="en-US" b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5652" y="578892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病理</a:t>
            </a:r>
            <a:r>
              <a:rPr kumimoji="1" lang="ja-JP" altLang="en-US" b="1" dirty="0"/>
              <a:t>写真</a:t>
            </a:r>
            <a:r>
              <a:rPr kumimoji="1" lang="en-US" altLang="ja-JP" b="1" dirty="0"/>
              <a:t>1</a:t>
            </a:r>
            <a:endParaRPr kumimoji="1" lang="ja-JP" altLang="en-US" b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755576" y="55892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ja-JP" altLang="en-US" b="1" dirty="0"/>
          </a:p>
        </p:txBody>
      </p:sp>
      <p:sp>
        <p:nvSpPr>
          <p:cNvPr id="25" name="正方形/長方形 24"/>
          <p:cNvSpPr/>
          <p:nvPr/>
        </p:nvSpPr>
        <p:spPr>
          <a:xfrm>
            <a:off x="2944979" y="541432"/>
            <a:ext cx="1231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病理写真</a:t>
            </a:r>
            <a:r>
              <a:rPr lang="en-US" altLang="ja-JP" b="1" dirty="0"/>
              <a:t>2</a:t>
            </a:r>
            <a:endParaRPr lang="ja-JP" altLang="en-US" b="1" dirty="0"/>
          </a:p>
        </p:txBody>
      </p:sp>
      <p:sp>
        <p:nvSpPr>
          <p:cNvPr id="27" name="正方形/長方形 26"/>
          <p:cNvSpPr/>
          <p:nvPr/>
        </p:nvSpPr>
        <p:spPr>
          <a:xfrm>
            <a:off x="1693640" y="6253270"/>
            <a:ext cx="1747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18Pt</a:t>
            </a:r>
            <a:r>
              <a:rPr lang="ja-JP" altLang="en-US" b="1" dirty="0">
                <a:solidFill>
                  <a:srgbClr val="FF0000"/>
                </a:solidFill>
              </a:rPr>
              <a:t>程度で記載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6372200" y="5573737"/>
            <a:ext cx="2427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病理所見を</a:t>
            </a:r>
            <a:r>
              <a:rPr lang="en-US" altLang="ja-JP" b="1" dirty="0">
                <a:solidFill>
                  <a:srgbClr val="FF0000"/>
                </a:solidFill>
              </a:rPr>
              <a:t>14Pt</a:t>
            </a:r>
            <a:r>
              <a:rPr lang="ja-JP" altLang="en-US" b="1" dirty="0">
                <a:solidFill>
                  <a:srgbClr val="FF0000"/>
                </a:solidFill>
              </a:rPr>
              <a:t>で記載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1577079" y="6240946"/>
            <a:ext cx="2183343" cy="3339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6169304" y="5606938"/>
            <a:ext cx="2723176" cy="3339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23730" y="4108106"/>
            <a:ext cx="2448713" cy="19755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病理写真３</a:t>
            </a:r>
            <a:endParaRPr kumimoji="1" lang="ja-JP" altLang="en-US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5652" y="3728136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病理</a:t>
            </a:r>
            <a:r>
              <a:rPr kumimoji="1" lang="ja-JP" altLang="en-US" b="1" dirty="0"/>
              <a:t>写真３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2841427" y="4117722"/>
            <a:ext cx="2448713" cy="19755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病理写真４</a:t>
            </a:r>
            <a:endParaRPr kumimoji="1" lang="ja-JP" altLang="en-US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924139" y="3717498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病理</a:t>
            </a:r>
            <a:r>
              <a:rPr kumimoji="1" lang="ja-JP" altLang="en-US" b="1" dirty="0"/>
              <a:t>写真</a:t>
            </a:r>
            <a:r>
              <a:rPr lang="ja-JP" altLang="en-US" b="1" dirty="0"/>
              <a:t>４</a:t>
            </a:r>
            <a:endParaRPr kumimoji="1" lang="ja-JP" altLang="en-US" b="1" dirty="0"/>
          </a:p>
        </p:txBody>
      </p:sp>
      <p:sp>
        <p:nvSpPr>
          <p:cNvPr id="2" name="正方形/長方形 1"/>
          <p:cNvSpPr/>
          <p:nvPr/>
        </p:nvSpPr>
        <p:spPr>
          <a:xfrm>
            <a:off x="486442" y="2989472"/>
            <a:ext cx="48036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病理組織は少なくとも弱拡大と強拡大を入れること（必要に応じて特染組織を加えること）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45652" y="2989472"/>
            <a:ext cx="494448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08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718413"/>
              </p:ext>
            </p:extLst>
          </p:nvPr>
        </p:nvGraphicFramePr>
        <p:xfrm>
          <a:off x="323528" y="188641"/>
          <a:ext cx="8352925" cy="6156194"/>
        </p:xfrm>
        <a:graphic>
          <a:graphicData uri="http://schemas.openxmlformats.org/drawingml/2006/table">
            <a:tbl>
              <a:tblPr/>
              <a:tblGrid>
                <a:gridCol w="2232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4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4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36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62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98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症例番号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２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施設名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患者性別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男　・　女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患者年齢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歳代　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診断名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術式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just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術式の分類</a:t>
                      </a:r>
                      <a:b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いずれかを選択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59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術者</a:t>
                      </a:r>
                      <a:b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（執刀医：○、指導助手△）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just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術式の分類</a:t>
                      </a: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ａ）植皮を施行した皮膚腫瘍外科手術</a:t>
                      </a: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ｂ）局所皮弁／有茎皮弁を施行した皮膚腫瘍外科手術</a:t>
                      </a: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ｃ）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その他</a:t>
                      </a: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・分割切除や神経，血管束の剥離を施行した皮膚腫瘍外科手術</a:t>
                      </a: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・遊離皮弁を施行した皮膚腫瘍外科手術</a:t>
                      </a: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3543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・皮膚腫瘍に対するセンチネルリンパ節生検（色素法，蛍光色素法または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RI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法）</a:t>
                      </a: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2483768" y="6307990"/>
            <a:ext cx="4497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一つの</a:t>
            </a:r>
            <a:r>
              <a:rPr kumimoji="1" lang="en-US" altLang="ja-JP" b="1" dirty="0">
                <a:solidFill>
                  <a:srgbClr val="FF0000"/>
                </a:solidFill>
              </a:rPr>
              <a:t>PPT</a:t>
            </a:r>
            <a:r>
              <a:rPr kumimoji="1" lang="ja-JP" altLang="en-US" b="1" dirty="0">
                <a:solidFill>
                  <a:srgbClr val="FF0000"/>
                </a:solidFill>
              </a:rPr>
              <a:t>に１０症例すべて記載してください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483768" y="6344036"/>
            <a:ext cx="4974439" cy="3332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191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784</Words>
  <Application>Microsoft Office PowerPoint</Application>
  <PresentationFormat>画面に合わせる (4:3)</PresentationFormat>
  <Paragraphs>200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ＭＳ Ｐゴシック</vt:lpstr>
      <vt:lpstr>ＭＳ ゴシック</vt:lpstr>
      <vt:lpstr>ＭＳ 明朝</vt:lpstr>
      <vt:lpstr>新細明體</vt:lpstr>
      <vt:lpstr>Arial</vt:lpstr>
      <vt:lpstr>Calibri</vt:lpstr>
      <vt:lpstr>Century</vt:lpstr>
      <vt:lpstr>Office ​​テーマ</vt:lpstr>
      <vt:lpstr>日本形成外科学会 皮膚腫瘍外科分野指導医　症例記録用紙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日本形成外科学会 皮膚腫瘍外科分野指導医　症例記録用紙</dc:title>
  <dc:creator>uchibori</dc:creator>
  <cp:lastModifiedBy>春恒社システム推進室</cp:lastModifiedBy>
  <cp:revision>32</cp:revision>
  <cp:lastPrinted>2016-10-20T05:20:36Z</cp:lastPrinted>
  <dcterms:created xsi:type="dcterms:W3CDTF">2016-10-20T04:39:15Z</dcterms:created>
  <dcterms:modified xsi:type="dcterms:W3CDTF">2017-04-24T08:38:35Z</dcterms:modified>
</cp:coreProperties>
</file>